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hivo Black" panose="020B0604020202020204" charset="0"/>
      <p:regular r:id="rId16"/>
    </p:embeddedFont>
    <p:embeddedFont>
      <p:font typeface="Futura Display" panose="020B0604020202020204" charset="0"/>
      <p:regular r:id="rId17"/>
    </p:embeddedFont>
    <p:embeddedFont>
      <p:font typeface="Lazydog" panose="020B0604020202020204" charset="0"/>
      <p:regular r:id="rId18"/>
    </p:embeddedFont>
    <p:embeddedFont>
      <p:font typeface="League Spartan" panose="020B0604020202020204" charset="0"/>
      <p:regular r:id="rId19"/>
    </p:embeddedFont>
    <p:embeddedFont>
      <p:font typeface="Lexend Deca" panose="020B0604020202020204" charset="0"/>
      <p:regular r:id="rId20"/>
    </p:embeddedFont>
    <p:embeddedFont>
      <p:font typeface="Source Serif Pro" panose="020F0502020204030204" pitchFamily="18"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tretch>
            <a:fillRect/>
          </a:stretch>
        </p:blipFill>
        <p:spPr>
          <a:xfrm>
            <a:off x="-2285506" y="-4771437"/>
            <a:ext cx="22859012" cy="17585432"/>
          </a:xfrm>
          <a:prstGeom prst="rect">
            <a:avLst/>
          </a:prstGeom>
        </p:spPr>
      </p:pic>
      <p:sp>
        <p:nvSpPr>
          <p:cNvPr id="3" name="Freeform 3"/>
          <p:cNvSpPr/>
          <p:nvPr/>
        </p:nvSpPr>
        <p:spPr>
          <a:xfrm>
            <a:off x="1271497" y="-106123"/>
            <a:ext cx="5629069" cy="4269039"/>
          </a:xfrm>
          <a:custGeom>
            <a:avLst/>
            <a:gdLst/>
            <a:ahLst/>
            <a:cxnLst/>
            <a:rect l="l" t="t" r="r" b="b"/>
            <a:pathLst>
              <a:path w="5629069" h="4269039">
                <a:moveTo>
                  <a:pt x="0" y="0"/>
                </a:moveTo>
                <a:lnTo>
                  <a:pt x="5629068" y="0"/>
                </a:lnTo>
                <a:lnTo>
                  <a:pt x="5629068" y="4269039"/>
                </a:lnTo>
                <a:lnTo>
                  <a:pt x="0" y="4269039"/>
                </a:lnTo>
                <a:lnTo>
                  <a:pt x="0" y="0"/>
                </a:lnTo>
                <a:close/>
              </a:path>
            </a:pathLst>
          </a:custGeom>
          <a:blipFill>
            <a:blip r:embed="rId3"/>
            <a:stretch>
              <a:fillRect r="-13829"/>
            </a:stretch>
          </a:blipFill>
        </p:spPr>
        <p:txBody>
          <a:bodyPr/>
          <a:lstStyle/>
          <a:p>
            <a:endParaRPr lang="en-US"/>
          </a:p>
        </p:txBody>
      </p:sp>
      <p:grpSp>
        <p:nvGrpSpPr>
          <p:cNvPr id="4" name="Group 4"/>
          <p:cNvGrpSpPr/>
          <p:nvPr/>
        </p:nvGrpSpPr>
        <p:grpSpPr>
          <a:xfrm>
            <a:off x="1028700" y="3572517"/>
            <a:ext cx="16230600" cy="3609353"/>
            <a:chOff x="0" y="0"/>
            <a:chExt cx="3655013" cy="812800"/>
          </a:xfrm>
        </p:grpSpPr>
        <p:sp>
          <p:nvSpPr>
            <p:cNvPr id="5" name="Freeform 5"/>
            <p:cNvSpPr/>
            <p:nvPr/>
          </p:nvSpPr>
          <p:spPr>
            <a:xfrm>
              <a:off x="0" y="0"/>
              <a:ext cx="3655013" cy="812800"/>
            </a:xfrm>
            <a:custGeom>
              <a:avLst/>
              <a:gdLst/>
              <a:ahLst/>
              <a:cxnLst/>
              <a:rect l="l" t="t" r="r" b="b"/>
              <a:pathLst>
                <a:path w="3655013" h="812800">
                  <a:moveTo>
                    <a:pt x="24327" y="0"/>
                  </a:moveTo>
                  <a:lnTo>
                    <a:pt x="3630686" y="0"/>
                  </a:lnTo>
                  <a:cubicBezTo>
                    <a:pt x="3644121" y="0"/>
                    <a:pt x="3655013" y="10891"/>
                    <a:pt x="3655013" y="24327"/>
                  </a:cubicBezTo>
                  <a:lnTo>
                    <a:pt x="3655013" y="788473"/>
                  </a:lnTo>
                  <a:cubicBezTo>
                    <a:pt x="3655013" y="801909"/>
                    <a:pt x="3644121" y="812800"/>
                    <a:pt x="3630686" y="812800"/>
                  </a:cubicBezTo>
                  <a:lnTo>
                    <a:pt x="24327" y="812800"/>
                  </a:lnTo>
                  <a:cubicBezTo>
                    <a:pt x="10891" y="812800"/>
                    <a:pt x="0" y="801909"/>
                    <a:pt x="0" y="788473"/>
                  </a:cubicBezTo>
                  <a:lnTo>
                    <a:pt x="0" y="24327"/>
                  </a:lnTo>
                  <a:cubicBezTo>
                    <a:pt x="0" y="10891"/>
                    <a:pt x="10891" y="0"/>
                    <a:pt x="24327" y="0"/>
                  </a:cubicBezTo>
                  <a:close/>
                </a:path>
              </a:pathLst>
            </a:custGeom>
            <a:solidFill>
              <a:srgbClr val="31356E"/>
            </a:solidFill>
          </p:spPr>
          <p:txBody>
            <a:bodyPr/>
            <a:lstStyle/>
            <a:p>
              <a:endParaRPr lang="en-US"/>
            </a:p>
          </p:txBody>
        </p:sp>
        <p:sp>
          <p:nvSpPr>
            <p:cNvPr id="6" name="TextBox 6"/>
            <p:cNvSpPr txBox="1"/>
            <p:nvPr/>
          </p:nvSpPr>
          <p:spPr>
            <a:xfrm>
              <a:off x="0" y="-38100"/>
              <a:ext cx="3655013"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515940" y="4324189"/>
            <a:ext cx="11841537" cy="1989051"/>
          </a:xfrm>
          <a:prstGeom prst="rect">
            <a:avLst/>
          </a:prstGeom>
        </p:spPr>
        <p:txBody>
          <a:bodyPr lIns="0" tIns="0" rIns="0" bIns="0" rtlCol="0" anchor="t">
            <a:spAutoFit/>
          </a:bodyPr>
          <a:lstStyle/>
          <a:p>
            <a:pPr algn="ctr">
              <a:lnSpc>
                <a:spcPts val="7967"/>
              </a:lnSpc>
            </a:pPr>
            <a:r>
              <a:rPr lang="en-US" sz="5690">
                <a:solidFill>
                  <a:srgbClr val="DAE9FF"/>
                </a:solidFill>
                <a:latin typeface="Futura Display"/>
                <a:ea typeface="Futura Display"/>
                <a:cs typeface="Futura Display"/>
                <a:sym typeface="Futura Display"/>
              </a:rPr>
              <a:t>IMPACT OF WORKPLACE STRESS ON </a:t>
            </a:r>
          </a:p>
          <a:p>
            <a:pPr algn="ctr">
              <a:lnSpc>
                <a:spcPts val="7967"/>
              </a:lnSpc>
            </a:pPr>
            <a:r>
              <a:rPr lang="en-US" sz="5690">
                <a:solidFill>
                  <a:srgbClr val="DAE9FF"/>
                </a:solidFill>
                <a:latin typeface="Futura Display"/>
                <a:ea typeface="Futura Display"/>
                <a:cs typeface="Futura Display"/>
                <a:sym typeface="Futura Display"/>
              </a:rPr>
              <a:t>EMPLOYEE MENTAL HEALTH AND WELL-BEING</a:t>
            </a:r>
          </a:p>
        </p:txBody>
      </p:sp>
      <p:sp>
        <p:nvSpPr>
          <p:cNvPr id="8" name="TextBox 8"/>
          <p:cNvSpPr txBox="1"/>
          <p:nvPr/>
        </p:nvSpPr>
        <p:spPr>
          <a:xfrm>
            <a:off x="11897379" y="7327550"/>
            <a:ext cx="6390621" cy="3246313"/>
          </a:xfrm>
          <a:prstGeom prst="rect">
            <a:avLst/>
          </a:prstGeom>
        </p:spPr>
        <p:txBody>
          <a:bodyPr lIns="0" tIns="0" rIns="0" bIns="0" rtlCol="0" anchor="t">
            <a:spAutoFit/>
          </a:bodyPr>
          <a:lstStyle/>
          <a:p>
            <a:pPr algn="ctr">
              <a:lnSpc>
                <a:spcPts val="4294"/>
              </a:lnSpc>
            </a:pPr>
            <a:r>
              <a:rPr lang="en-US" sz="3067">
                <a:solidFill>
                  <a:srgbClr val="31356E"/>
                </a:solidFill>
                <a:latin typeface="Archivo Black"/>
                <a:ea typeface="Archivo Black"/>
                <a:cs typeface="Archivo Black"/>
                <a:sym typeface="Archivo Black"/>
              </a:rPr>
              <a:t>GROUP 6: </a:t>
            </a:r>
          </a:p>
          <a:p>
            <a:pPr algn="ctr">
              <a:lnSpc>
                <a:spcPts val="4294"/>
              </a:lnSpc>
            </a:pPr>
            <a:r>
              <a:rPr lang="en-US" sz="3067">
                <a:solidFill>
                  <a:srgbClr val="31356E"/>
                </a:solidFill>
                <a:latin typeface="Archivo Black"/>
                <a:ea typeface="Archivo Black"/>
                <a:cs typeface="Archivo Black"/>
                <a:sym typeface="Archivo Black"/>
              </a:rPr>
              <a:t>SATWIK KUNAPARAJU</a:t>
            </a:r>
          </a:p>
          <a:p>
            <a:pPr algn="ctr">
              <a:lnSpc>
                <a:spcPts val="4294"/>
              </a:lnSpc>
            </a:pPr>
            <a:r>
              <a:rPr lang="en-US" sz="3067">
                <a:solidFill>
                  <a:srgbClr val="31356E"/>
                </a:solidFill>
                <a:latin typeface="Archivo Black"/>
                <a:ea typeface="Archivo Black"/>
                <a:cs typeface="Archivo Black"/>
                <a:sym typeface="Archivo Black"/>
              </a:rPr>
              <a:t>SUSHMITHA MEDURI</a:t>
            </a:r>
          </a:p>
          <a:p>
            <a:pPr algn="ctr">
              <a:lnSpc>
                <a:spcPts val="4294"/>
              </a:lnSpc>
            </a:pPr>
            <a:r>
              <a:rPr lang="en-US" sz="3067">
                <a:solidFill>
                  <a:srgbClr val="31356E"/>
                </a:solidFill>
                <a:latin typeface="Archivo Black"/>
                <a:ea typeface="Archivo Black"/>
                <a:cs typeface="Archivo Black"/>
                <a:sym typeface="Archivo Black"/>
              </a:rPr>
              <a:t>PRASANTH SIDDIREDDI</a:t>
            </a:r>
          </a:p>
          <a:p>
            <a:pPr algn="ctr">
              <a:lnSpc>
                <a:spcPts val="4294"/>
              </a:lnSpc>
            </a:pPr>
            <a:r>
              <a:rPr lang="en-US" sz="3067">
                <a:solidFill>
                  <a:srgbClr val="31356E"/>
                </a:solidFill>
                <a:latin typeface="Archivo Black"/>
                <a:ea typeface="Archivo Black"/>
                <a:cs typeface="Archivo Black"/>
                <a:sym typeface="Archivo Black"/>
              </a:rPr>
              <a:t>TEJASWI NEELAPU</a:t>
            </a:r>
          </a:p>
          <a:p>
            <a:pPr algn="ctr">
              <a:lnSpc>
                <a:spcPts val="4294"/>
              </a:lnSpc>
            </a:pPr>
            <a:endParaRPr lang="en-US" sz="3067">
              <a:solidFill>
                <a:srgbClr val="31356E"/>
              </a:solidFill>
              <a:latin typeface="Archivo Black"/>
              <a:ea typeface="Archivo Black"/>
              <a:cs typeface="Archivo Black"/>
              <a:sym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361272" y="-620353"/>
            <a:ext cx="19344569" cy="4268064"/>
            <a:chOff x="0" y="0"/>
            <a:chExt cx="4356256" cy="961137"/>
          </a:xfrm>
        </p:grpSpPr>
        <p:sp>
          <p:nvSpPr>
            <p:cNvPr id="3" name="Freeform 3"/>
            <p:cNvSpPr/>
            <p:nvPr/>
          </p:nvSpPr>
          <p:spPr>
            <a:xfrm>
              <a:off x="0" y="0"/>
              <a:ext cx="4356255" cy="961137"/>
            </a:xfrm>
            <a:custGeom>
              <a:avLst/>
              <a:gdLst/>
              <a:ahLst/>
              <a:cxnLst/>
              <a:rect l="l" t="t" r="r" b="b"/>
              <a:pathLst>
                <a:path w="4356255" h="961137">
                  <a:moveTo>
                    <a:pt x="0" y="0"/>
                  </a:moveTo>
                  <a:lnTo>
                    <a:pt x="4356255" y="0"/>
                  </a:lnTo>
                  <a:lnTo>
                    <a:pt x="4356255" y="961137"/>
                  </a:lnTo>
                  <a:lnTo>
                    <a:pt x="0" y="961137"/>
                  </a:lnTo>
                  <a:close/>
                </a:path>
              </a:pathLst>
            </a:custGeom>
            <a:solidFill>
              <a:srgbClr val="31356E"/>
            </a:solidFill>
          </p:spPr>
          <p:txBody>
            <a:bodyPr/>
            <a:lstStyle/>
            <a:p>
              <a:endParaRPr lang="en-US"/>
            </a:p>
          </p:txBody>
        </p:sp>
        <p:sp>
          <p:nvSpPr>
            <p:cNvPr id="4" name="TextBox 4"/>
            <p:cNvSpPr txBox="1"/>
            <p:nvPr/>
          </p:nvSpPr>
          <p:spPr>
            <a:xfrm>
              <a:off x="0" y="-38100"/>
              <a:ext cx="4356256" cy="99923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52715" y="704637"/>
            <a:ext cx="13448290" cy="2258503"/>
          </a:xfrm>
          <a:prstGeom prst="rect">
            <a:avLst/>
          </a:prstGeom>
        </p:spPr>
        <p:txBody>
          <a:bodyPr lIns="0" tIns="0" rIns="0" bIns="0" rtlCol="0" anchor="t">
            <a:spAutoFit/>
          </a:bodyPr>
          <a:lstStyle/>
          <a:p>
            <a:pPr algn="ctr">
              <a:lnSpc>
                <a:spcPts val="8620"/>
              </a:lnSpc>
            </a:pPr>
            <a:r>
              <a:rPr lang="en-US" sz="8979">
                <a:solidFill>
                  <a:srgbClr val="DAE9FF"/>
                </a:solidFill>
                <a:latin typeface="Futura Display"/>
                <a:ea typeface="Futura Display"/>
                <a:cs typeface="Futura Display"/>
                <a:sym typeface="Futura Display"/>
              </a:rPr>
              <a:t>THE IMPACT OF STRESS LEVELS ON HEALTH</a:t>
            </a:r>
          </a:p>
        </p:txBody>
      </p:sp>
      <p:grpSp>
        <p:nvGrpSpPr>
          <p:cNvPr id="6" name="Group 6"/>
          <p:cNvGrpSpPr/>
          <p:nvPr/>
        </p:nvGrpSpPr>
        <p:grpSpPr>
          <a:xfrm>
            <a:off x="10428772" y="2963140"/>
            <a:ext cx="5025590" cy="50255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959874" y="5409843"/>
            <a:ext cx="4233972" cy="4233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250336" y="6961614"/>
            <a:ext cx="3653048" cy="1521533"/>
          </a:xfrm>
          <a:prstGeom prst="rect">
            <a:avLst/>
          </a:prstGeom>
        </p:spPr>
        <p:txBody>
          <a:bodyPr lIns="0" tIns="0" rIns="0" bIns="0" rtlCol="0" anchor="t">
            <a:spAutoFit/>
          </a:bodyPr>
          <a:lstStyle/>
          <a:p>
            <a:pPr algn="ctr">
              <a:lnSpc>
                <a:spcPts val="5961"/>
              </a:lnSpc>
            </a:pPr>
            <a:r>
              <a:rPr lang="en-US" sz="5139">
                <a:solidFill>
                  <a:srgbClr val="31356E"/>
                </a:solidFill>
                <a:latin typeface="Archivo Black"/>
                <a:ea typeface="Archivo Black"/>
                <a:cs typeface="Archivo Black"/>
                <a:sym typeface="Archivo Black"/>
              </a:rPr>
              <a:t>MENTAL HEALTH</a:t>
            </a:r>
          </a:p>
        </p:txBody>
      </p:sp>
      <p:grpSp>
        <p:nvGrpSpPr>
          <p:cNvPr id="13" name="Group 13"/>
          <p:cNvGrpSpPr/>
          <p:nvPr/>
        </p:nvGrpSpPr>
        <p:grpSpPr>
          <a:xfrm>
            <a:off x="2833638" y="3242915"/>
            <a:ext cx="5025590" cy="50255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058271" y="4999706"/>
            <a:ext cx="4576323" cy="1521533"/>
          </a:xfrm>
          <a:prstGeom prst="rect">
            <a:avLst/>
          </a:prstGeom>
        </p:spPr>
        <p:txBody>
          <a:bodyPr lIns="0" tIns="0" rIns="0" bIns="0" rtlCol="0" anchor="t">
            <a:spAutoFit/>
          </a:bodyPr>
          <a:lstStyle/>
          <a:p>
            <a:pPr algn="ctr">
              <a:lnSpc>
                <a:spcPts val="5961"/>
              </a:lnSpc>
            </a:pPr>
            <a:r>
              <a:rPr lang="en-US" sz="5139">
                <a:solidFill>
                  <a:srgbClr val="DAE9FF"/>
                </a:solidFill>
                <a:latin typeface="Archivo Black"/>
                <a:ea typeface="Archivo Black"/>
                <a:cs typeface="Archivo Black"/>
                <a:sym typeface="Archivo Black"/>
              </a:rPr>
              <a:t>SLEEP QUALITY</a:t>
            </a:r>
          </a:p>
        </p:txBody>
      </p:sp>
      <p:sp>
        <p:nvSpPr>
          <p:cNvPr id="17" name="TextBox 17"/>
          <p:cNvSpPr txBox="1"/>
          <p:nvPr/>
        </p:nvSpPr>
        <p:spPr>
          <a:xfrm>
            <a:off x="10652779" y="4827252"/>
            <a:ext cx="4577577" cy="1521533"/>
          </a:xfrm>
          <a:prstGeom prst="rect">
            <a:avLst/>
          </a:prstGeom>
        </p:spPr>
        <p:txBody>
          <a:bodyPr lIns="0" tIns="0" rIns="0" bIns="0" rtlCol="0" anchor="t">
            <a:spAutoFit/>
          </a:bodyPr>
          <a:lstStyle/>
          <a:p>
            <a:pPr algn="ctr">
              <a:lnSpc>
                <a:spcPts val="5961"/>
              </a:lnSpc>
            </a:pPr>
            <a:r>
              <a:rPr lang="en-US" sz="5139">
                <a:solidFill>
                  <a:srgbClr val="DAE9FF"/>
                </a:solidFill>
                <a:latin typeface="Archivo Black"/>
                <a:ea typeface="Archivo Black"/>
                <a:cs typeface="Archivo Black"/>
                <a:sym typeface="Archivo Black"/>
              </a:rPr>
              <a:t>PHYSICAL ACTIVITY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925735"/>
            <a:ext cx="9246124" cy="11212735"/>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68690" y="6023095"/>
            <a:ext cx="6596745" cy="3030590"/>
            <a:chOff x="0" y="0"/>
            <a:chExt cx="1485539" cy="682467"/>
          </a:xfrm>
        </p:grpSpPr>
        <p:sp>
          <p:nvSpPr>
            <p:cNvPr id="6" name="Freeform 6"/>
            <p:cNvSpPr/>
            <p:nvPr/>
          </p:nvSpPr>
          <p:spPr>
            <a:xfrm>
              <a:off x="0" y="0"/>
              <a:ext cx="1485539" cy="682467"/>
            </a:xfrm>
            <a:custGeom>
              <a:avLst/>
              <a:gdLst/>
              <a:ahLst/>
              <a:cxnLst/>
              <a:rect l="l" t="t" r="r" b="b"/>
              <a:pathLst>
                <a:path w="1485539" h="682467">
                  <a:moveTo>
                    <a:pt x="59853" y="0"/>
                  </a:moveTo>
                  <a:lnTo>
                    <a:pt x="1425685" y="0"/>
                  </a:lnTo>
                  <a:cubicBezTo>
                    <a:pt x="1441559" y="0"/>
                    <a:pt x="1456783" y="6306"/>
                    <a:pt x="1468008" y="17531"/>
                  </a:cubicBezTo>
                  <a:cubicBezTo>
                    <a:pt x="1479233" y="28755"/>
                    <a:pt x="1485539" y="43979"/>
                    <a:pt x="1485539" y="59853"/>
                  </a:cubicBezTo>
                  <a:lnTo>
                    <a:pt x="1485539" y="622613"/>
                  </a:lnTo>
                  <a:cubicBezTo>
                    <a:pt x="1485539" y="655669"/>
                    <a:pt x="1458741" y="682467"/>
                    <a:pt x="1425685" y="682467"/>
                  </a:cubicBezTo>
                  <a:lnTo>
                    <a:pt x="59853" y="682467"/>
                  </a:lnTo>
                  <a:cubicBezTo>
                    <a:pt x="26797" y="682467"/>
                    <a:pt x="0" y="655669"/>
                    <a:pt x="0" y="622613"/>
                  </a:cubicBezTo>
                  <a:lnTo>
                    <a:pt x="0" y="59853"/>
                  </a:lnTo>
                  <a:cubicBezTo>
                    <a:pt x="0" y="26797"/>
                    <a:pt x="26797" y="0"/>
                    <a:pt x="59853" y="0"/>
                  </a:cubicBezTo>
                  <a:close/>
                </a:path>
              </a:pathLst>
            </a:custGeom>
            <a:solidFill>
              <a:srgbClr val="DAE9FF"/>
            </a:solidFill>
          </p:spPr>
          <p:txBody>
            <a:bodyPr/>
            <a:lstStyle/>
            <a:p>
              <a:endParaRPr lang="en-US"/>
            </a:p>
          </p:txBody>
        </p:sp>
        <p:sp>
          <p:nvSpPr>
            <p:cNvPr id="7" name="TextBox 7"/>
            <p:cNvSpPr txBox="1"/>
            <p:nvPr/>
          </p:nvSpPr>
          <p:spPr>
            <a:xfrm>
              <a:off x="0" y="-38100"/>
              <a:ext cx="1485539" cy="72056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144000" y="0"/>
            <a:ext cx="3037110" cy="3037110"/>
          </a:xfrm>
          <a:custGeom>
            <a:avLst/>
            <a:gdLst/>
            <a:ahLst/>
            <a:cxnLst/>
            <a:rect l="l" t="t" r="r" b="b"/>
            <a:pathLst>
              <a:path w="3037110" h="3037110">
                <a:moveTo>
                  <a:pt x="0" y="0"/>
                </a:moveTo>
                <a:lnTo>
                  <a:pt x="3037110" y="0"/>
                </a:lnTo>
                <a:lnTo>
                  <a:pt x="3037110" y="3037110"/>
                </a:lnTo>
                <a:lnTo>
                  <a:pt x="0" y="3037110"/>
                </a:lnTo>
                <a:lnTo>
                  <a:pt x="0" y="0"/>
                </a:lnTo>
                <a:close/>
              </a:path>
            </a:pathLst>
          </a:custGeom>
          <a:blipFill>
            <a:blip r:embed="rId2"/>
            <a:stretch>
              <a:fillRect/>
            </a:stretch>
          </a:blipFill>
        </p:spPr>
        <p:txBody>
          <a:bodyPr/>
          <a:lstStyle/>
          <a:p>
            <a:endParaRPr lang="en-US"/>
          </a:p>
        </p:txBody>
      </p:sp>
      <p:sp>
        <p:nvSpPr>
          <p:cNvPr id="9" name="Freeform 9"/>
          <p:cNvSpPr/>
          <p:nvPr/>
        </p:nvSpPr>
        <p:spPr>
          <a:xfrm>
            <a:off x="-2696156" y="100608"/>
            <a:ext cx="11840156" cy="10186392"/>
          </a:xfrm>
          <a:custGeom>
            <a:avLst/>
            <a:gdLst/>
            <a:ahLst/>
            <a:cxnLst/>
            <a:rect l="l" t="t" r="r" b="b"/>
            <a:pathLst>
              <a:path w="11840156" h="10186392">
                <a:moveTo>
                  <a:pt x="0" y="0"/>
                </a:moveTo>
                <a:lnTo>
                  <a:pt x="11840156" y="0"/>
                </a:lnTo>
                <a:lnTo>
                  <a:pt x="11840156" y="10186392"/>
                </a:lnTo>
                <a:lnTo>
                  <a:pt x="0" y="10186392"/>
                </a:lnTo>
                <a:lnTo>
                  <a:pt x="0" y="0"/>
                </a:lnTo>
                <a:close/>
              </a:path>
            </a:pathLst>
          </a:custGeom>
          <a:blipFill>
            <a:blip r:embed="rId3"/>
            <a:stretch>
              <a:fillRect r="-29129"/>
            </a:stretch>
          </a:blipFill>
        </p:spPr>
        <p:txBody>
          <a:bodyPr/>
          <a:lstStyle/>
          <a:p>
            <a:endParaRPr lang="en-US"/>
          </a:p>
        </p:txBody>
      </p:sp>
      <p:sp>
        <p:nvSpPr>
          <p:cNvPr id="10" name="TextBox 10"/>
          <p:cNvSpPr txBox="1"/>
          <p:nvPr/>
        </p:nvSpPr>
        <p:spPr>
          <a:xfrm>
            <a:off x="9560095" y="3680968"/>
            <a:ext cx="8413934" cy="1321163"/>
          </a:xfrm>
          <a:prstGeom prst="rect">
            <a:avLst/>
          </a:prstGeom>
        </p:spPr>
        <p:txBody>
          <a:bodyPr lIns="0" tIns="0" rIns="0" bIns="0" rtlCol="0" anchor="t">
            <a:spAutoFit/>
          </a:bodyPr>
          <a:lstStyle/>
          <a:p>
            <a:pPr algn="ctr">
              <a:lnSpc>
                <a:spcPts val="5019"/>
              </a:lnSpc>
            </a:pPr>
            <a:r>
              <a:rPr lang="en-US" sz="5228">
                <a:solidFill>
                  <a:srgbClr val="DAE9FF"/>
                </a:solidFill>
                <a:latin typeface="Futura Display"/>
                <a:ea typeface="Futura Display"/>
                <a:cs typeface="Futura Display"/>
                <a:sym typeface="Futura Display"/>
              </a:rPr>
              <a:t>THE IMPACT OF STRESS LEVELS ON MENTAL HEALTH ACROSS INDUSTRIES</a:t>
            </a:r>
          </a:p>
        </p:txBody>
      </p:sp>
      <p:sp>
        <p:nvSpPr>
          <p:cNvPr id="11" name="TextBox 11"/>
          <p:cNvSpPr txBox="1"/>
          <p:nvPr/>
        </p:nvSpPr>
        <p:spPr>
          <a:xfrm>
            <a:off x="10657148" y="6319444"/>
            <a:ext cx="6219827" cy="2390267"/>
          </a:xfrm>
          <a:prstGeom prst="rect">
            <a:avLst/>
          </a:prstGeom>
        </p:spPr>
        <p:txBody>
          <a:bodyPr lIns="0" tIns="0" rIns="0" bIns="0" rtlCol="0" anchor="t">
            <a:spAutoFit/>
          </a:bodyPr>
          <a:lstStyle/>
          <a:p>
            <a:pPr algn="ctr">
              <a:lnSpc>
                <a:spcPts val="3177"/>
              </a:lnSpc>
              <a:spcBef>
                <a:spcPct val="0"/>
              </a:spcBef>
            </a:pPr>
            <a:r>
              <a:rPr lang="en-US" sz="2269">
                <a:solidFill>
                  <a:srgbClr val="31356E"/>
                </a:solidFill>
                <a:latin typeface="Lexend Deca"/>
                <a:ea typeface="Lexend Deca"/>
                <a:cs typeface="Lexend Deca"/>
                <a:sym typeface="Lexend Deca"/>
              </a:rPr>
              <a:t>Stress levels influence mental health conditions differently across industries. Healthcare and Retail show higher levels of burnout, while Education and Finance exhibit a balance of stress levels impacting conditions like anxiety and depression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72" y="-620353"/>
            <a:ext cx="8405871" cy="11212735"/>
            <a:chOff x="0" y="0"/>
            <a:chExt cx="1892941" cy="2525026"/>
          </a:xfrm>
        </p:grpSpPr>
        <p:sp>
          <p:nvSpPr>
            <p:cNvPr id="3" name="Freeform 3"/>
            <p:cNvSpPr/>
            <p:nvPr/>
          </p:nvSpPr>
          <p:spPr>
            <a:xfrm>
              <a:off x="0" y="0"/>
              <a:ext cx="1892941" cy="2525026"/>
            </a:xfrm>
            <a:custGeom>
              <a:avLst/>
              <a:gdLst/>
              <a:ahLst/>
              <a:cxnLst/>
              <a:rect l="l" t="t" r="r" b="b"/>
              <a:pathLst>
                <a:path w="1892941" h="2525026">
                  <a:moveTo>
                    <a:pt x="0" y="0"/>
                  </a:moveTo>
                  <a:lnTo>
                    <a:pt x="1892941" y="0"/>
                  </a:lnTo>
                  <a:lnTo>
                    <a:pt x="1892941"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1892941"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815563" y="6768898"/>
            <a:ext cx="6452366" cy="3211929"/>
            <a:chOff x="0" y="0"/>
            <a:chExt cx="1453026" cy="723303"/>
          </a:xfrm>
        </p:grpSpPr>
        <p:sp>
          <p:nvSpPr>
            <p:cNvPr id="6" name="Freeform 6"/>
            <p:cNvSpPr/>
            <p:nvPr/>
          </p:nvSpPr>
          <p:spPr>
            <a:xfrm>
              <a:off x="0" y="0"/>
              <a:ext cx="1453026" cy="723303"/>
            </a:xfrm>
            <a:custGeom>
              <a:avLst/>
              <a:gdLst/>
              <a:ahLst/>
              <a:cxnLst/>
              <a:rect l="l" t="t" r="r" b="b"/>
              <a:pathLst>
                <a:path w="1453026" h="723303">
                  <a:moveTo>
                    <a:pt x="61193" y="0"/>
                  </a:moveTo>
                  <a:lnTo>
                    <a:pt x="1391833" y="0"/>
                  </a:lnTo>
                  <a:cubicBezTo>
                    <a:pt x="1408062" y="0"/>
                    <a:pt x="1423627" y="6447"/>
                    <a:pt x="1435103" y="17923"/>
                  </a:cubicBezTo>
                  <a:cubicBezTo>
                    <a:pt x="1446579" y="29399"/>
                    <a:pt x="1453026" y="44963"/>
                    <a:pt x="1453026" y="61193"/>
                  </a:cubicBezTo>
                  <a:lnTo>
                    <a:pt x="1453026" y="662110"/>
                  </a:lnTo>
                  <a:cubicBezTo>
                    <a:pt x="1453026" y="695906"/>
                    <a:pt x="1425629" y="723303"/>
                    <a:pt x="1391833" y="723303"/>
                  </a:cubicBezTo>
                  <a:lnTo>
                    <a:pt x="61193" y="723303"/>
                  </a:lnTo>
                  <a:cubicBezTo>
                    <a:pt x="27397" y="723303"/>
                    <a:pt x="0" y="695906"/>
                    <a:pt x="0" y="662110"/>
                  </a:cubicBezTo>
                  <a:lnTo>
                    <a:pt x="0" y="61193"/>
                  </a:lnTo>
                  <a:cubicBezTo>
                    <a:pt x="0" y="27397"/>
                    <a:pt x="27397" y="0"/>
                    <a:pt x="61193" y="0"/>
                  </a:cubicBezTo>
                  <a:close/>
                </a:path>
              </a:pathLst>
            </a:custGeom>
            <a:solidFill>
              <a:srgbClr val="DAE9FF"/>
            </a:solidFill>
          </p:spPr>
          <p:txBody>
            <a:bodyPr/>
            <a:lstStyle/>
            <a:p>
              <a:endParaRPr lang="en-US"/>
            </a:p>
          </p:txBody>
        </p:sp>
        <p:sp>
          <p:nvSpPr>
            <p:cNvPr id="7" name="TextBox 7"/>
            <p:cNvSpPr txBox="1"/>
            <p:nvPr/>
          </p:nvSpPr>
          <p:spPr>
            <a:xfrm>
              <a:off x="0" y="-38100"/>
              <a:ext cx="1453026" cy="76140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337364" y="5143500"/>
            <a:ext cx="8329555" cy="5143500"/>
          </a:xfrm>
          <a:custGeom>
            <a:avLst/>
            <a:gdLst/>
            <a:ahLst/>
            <a:cxnLst/>
            <a:rect l="l" t="t" r="r" b="b"/>
            <a:pathLst>
              <a:path w="8329555" h="5143500">
                <a:moveTo>
                  <a:pt x="0" y="0"/>
                </a:moveTo>
                <a:lnTo>
                  <a:pt x="8329555" y="0"/>
                </a:lnTo>
                <a:lnTo>
                  <a:pt x="8329555" y="5143500"/>
                </a:lnTo>
                <a:lnTo>
                  <a:pt x="0" y="5143500"/>
                </a:lnTo>
                <a:lnTo>
                  <a:pt x="0" y="0"/>
                </a:lnTo>
                <a:close/>
              </a:path>
            </a:pathLst>
          </a:custGeom>
          <a:blipFill>
            <a:blip r:embed="rId2"/>
            <a:stretch>
              <a:fillRect/>
            </a:stretch>
          </a:blipFill>
        </p:spPr>
        <p:txBody>
          <a:bodyPr/>
          <a:lstStyle/>
          <a:p>
            <a:endParaRPr lang="en-US"/>
          </a:p>
        </p:txBody>
      </p:sp>
      <p:sp>
        <p:nvSpPr>
          <p:cNvPr id="9" name="Freeform 9"/>
          <p:cNvSpPr/>
          <p:nvPr/>
        </p:nvSpPr>
        <p:spPr>
          <a:xfrm>
            <a:off x="8989265" y="39721"/>
            <a:ext cx="8270035" cy="5103793"/>
          </a:xfrm>
          <a:custGeom>
            <a:avLst/>
            <a:gdLst/>
            <a:ahLst/>
            <a:cxnLst/>
            <a:rect l="l" t="t" r="r" b="b"/>
            <a:pathLst>
              <a:path w="8270035" h="5103793">
                <a:moveTo>
                  <a:pt x="0" y="0"/>
                </a:moveTo>
                <a:lnTo>
                  <a:pt x="8270035" y="0"/>
                </a:lnTo>
                <a:lnTo>
                  <a:pt x="8270035" y="5103793"/>
                </a:lnTo>
                <a:lnTo>
                  <a:pt x="0" y="5103793"/>
                </a:lnTo>
                <a:lnTo>
                  <a:pt x="0" y="0"/>
                </a:lnTo>
                <a:close/>
              </a:path>
            </a:pathLst>
          </a:custGeom>
          <a:blipFill>
            <a:blip r:embed="rId3"/>
            <a:stretch>
              <a:fillRect/>
            </a:stretch>
          </a:blipFill>
        </p:spPr>
        <p:txBody>
          <a:bodyPr/>
          <a:lstStyle/>
          <a:p>
            <a:endParaRPr lang="en-US"/>
          </a:p>
        </p:txBody>
      </p:sp>
      <p:sp>
        <p:nvSpPr>
          <p:cNvPr id="10" name="Freeform 10"/>
          <p:cNvSpPr/>
          <p:nvPr/>
        </p:nvSpPr>
        <p:spPr>
          <a:xfrm>
            <a:off x="2096306" y="389660"/>
            <a:ext cx="3225016" cy="2890345"/>
          </a:xfrm>
          <a:custGeom>
            <a:avLst/>
            <a:gdLst/>
            <a:ahLst/>
            <a:cxnLst/>
            <a:rect l="l" t="t" r="r" b="b"/>
            <a:pathLst>
              <a:path w="3225016" h="2890345">
                <a:moveTo>
                  <a:pt x="0" y="0"/>
                </a:moveTo>
                <a:lnTo>
                  <a:pt x="3225017" y="0"/>
                </a:lnTo>
                <a:lnTo>
                  <a:pt x="3225017" y="2890345"/>
                </a:lnTo>
                <a:lnTo>
                  <a:pt x="0" y="2890345"/>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439080" y="4080105"/>
            <a:ext cx="7469066" cy="2260168"/>
          </a:xfrm>
          <a:prstGeom prst="rect">
            <a:avLst/>
          </a:prstGeom>
        </p:spPr>
        <p:txBody>
          <a:bodyPr lIns="0" tIns="0" rIns="0" bIns="0" rtlCol="0" anchor="t">
            <a:spAutoFit/>
          </a:bodyPr>
          <a:lstStyle/>
          <a:p>
            <a:pPr algn="ctr">
              <a:lnSpc>
                <a:spcPts val="5833"/>
              </a:lnSpc>
            </a:pPr>
            <a:r>
              <a:rPr lang="en-US" sz="6076">
                <a:solidFill>
                  <a:srgbClr val="DAE9FF"/>
                </a:solidFill>
                <a:latin typeface="Futura Display"/>
                <a:ea typeface="Futura Display"/>
                <a:cs typeface="Futura Display"/>
                <a:sym typeface="Futura Display"/>
              </a:rPr>
              <a:t>STRESS LEVELS AND WORK-LIFE BALANCE BY AGE AND WORK LOCATION</a:t>
            </a:r>
          </a:p>
        </p:txBody>
      </p:sp>
      <p:sp>
        <p:nvSpPr>
          <p:cNvPr id="12" name="TextBox 12"/>
          <p:cNvSpPr txBox="1"/>
          <p:nvPr/>
        </p:nvSpPr>
        <p:spPr>
          <a:xfrm>
            <a:off x="1028700" y="6955892"/>
            <a:ext cx="6026091" cy="2790317"/>
          </a:xfrm>
          <a:prstGeom prst="rect">
            <a:avLst/>
          </a:prstGeom>
        </p:spPr>
        <p:txBody>
          <a:bodyPr lIns="0" tIns="0" rIns="0" bIns="0" rtlCol="0" anchor="t">
            <a:spAutoFit/>
          </a:bodyPr>
          <a:lstStyle/>
          <a:p>
            <a:pPr algn="ctr">
              <a:lnSpc>
                <a:spcPts val="3178"/>
              </a:lnSpc>
              <a:spcBef>
                <a:spcPct val="0"/>
              </a:spcBef>
            </a:pPr>
            <a:r>
              <a:rPr lang="en-US" sz="2270">
                <a:solidFill>
                  <a:srgbClr val="31356E"/>
                </a:solidFill>
                <a:latin typeface="Lexend Deca"/>
                <a:ea typeface="Lexend Deca"/>
                <a:cs typeface="Lexend Deca"/>
                <a:sym typeface="Lexend Deca"/>
              </a:rPr>
              <a:t>Senior age groups experience the highest levels of stress, highlighting age as a key factor in stress dynamics. Work-life balance trends vary significantly across stress levels and work locations, with remote workers showing higher resilience under stress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72" y="0"/>
            <a:ext cx="8476134" cy="11212735"/>
            <a:chOff x="0" y="0"/>
            <a:chExt cx="1908763" cy="2525026"/>
          </a:xfrm>
        </p:grpSpPr>
        <p:sp>
          <p:nvSpPr>
            <p:cNvPr id="3" name="Freeform 3"/>
            <p:cNvSpPr/>
            <p:nvPr/>
          </p:nvSpPr>
          <p:spPr>
            <a:xfrm>
              <a:off x="0" y="0"/>
              <a:ext cx="1908763" cy="2525026"/>
            </a:xfrm>
            <a:custGeom>
              <a:avLst/>
              <a:gdLst/>
              <a:ahLst/>
              <a:cxnLst/>
              <a:rect l="l" t="t" r="r" b="b"/>
              <a:pathLst>
                <a:path w="1908763" h="2525026">
                  <a:moveTo>
                    <a:pt x="0" y="0"/>
                  </a:moveTo>
                  <a:lnTo>
                    <a:pt x="1908763" y="0"/>
                  </a:lnTo>
                  <a:lnTo>
                    <a:pt x="1908763"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1908763" cy="25631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5935535"/>
            <a:ext cx="6484083" cy="3584725"/>
            <a:chOff x="0" y="0"/>
            <a:chExt cx="1460168" cy="807254"/>
          </a:xfrm>
        </p:grpSpPr>
        <p:sp>
          <p:nvSpPr>
            <p:cNvPr id="6" name="Freeform 6"/>
            <p:cNvSpPr/>
            <p:nvPr/>
          </p:nvSpPr>
          <p:spPr>
            <a:xfrm>
              <a:off x="0" y="0"/>
              <a:ext cx="1460168" cy="807254"/>
            </a:xfrm>
            <a:custGeom>
              <a:avLst/>
              <a:gdLst/>
              <a:ahLst/>
              <a:cxnLst/>
              <a:rect l="l" t="t" r="r" b="b"/>
              <a:pathLst>
                <a:path w="1460168" h="807254">
                  <a:moveTo>
                    <a:pt x="60893" y="0"/>
                  </a:moveTo>
                  <a:lnTo>
                    <a:pt x="1399275" y="0"/>
                  </a:lnTo>
                  <a:cubicBezTo>
                    <a:pt x="1432905" y="0"/>
                    <a:pt x="1460168" y="27263"/>
                    <a:pt x="1460168" y="60893"/>
                  </a:cubicBezTo>
                  <a:lnTo>
                    <a:pt x="1460168" y="746361"/>
                  </a:lnTo>
                  <a:cubicBezTo>
                    <a:pt x="1460168" y="762510"/>
                    <a:pt x="1453753" y="777999"/>
                    <a:pt x="1442333" y="789419"/>
                  </a:cubicBezTo>
                  <a:cubicBezTo>
                    <a:pt x="1430913" y="800838"/>
                    <a:pt x="1415425" y="807254"/>
                    <a:pt x="1399275" y="807254"/>
                  </a:cubicBezTo>
                  <a:lnTo>
                    <a:pt x="60893" y="807254"/>
                  </a:lnTo>
                  <a:cubicBezTo>
                    <a:pt x="27263" y="807254"/>
                    <a:pt x="0" y="779991"/>
                    <a:pt x="0" y="746361"/>
                  </a:cubicBezTo>
                  <a:lnTo>
                    <a:pt x="0" y="60893"/>
                  </a:lnTo>
                  <a:cubicBezTo>
                    <a:pt x="0" y="27263"/>
                    <a:pt x="27263" y="0"/>
                    <a:pt x="60893" y="0"/>
                  </a:cubicBezTo>
                  <a:close/>
                </a:path>
              </a:pathLst>
            </a:custGeom>
            <a:solidFill>
              <a:srgbClr val="DAE9FF"/>
            </a:solidFill>
          </p:spPr>
          <p:txBody>
            <a:bodyPr/>
            <a:lstStyle/>
            <a:p>
              <a:endParaRPr lang="en-US"/>
            </a:p>
          </p:txBody>
        </p:sp>
        <p:sp>
          <p:nvSpPr>
            <p:cNvPr id="7" name="TextBox 7"/>
            <p:cNvSpPr txBox="1"/>
            <p:nvPr/>
          </p:nvSpPr>
          <p:spPr>
            <a:xfrm>
              <a:off x="0" y="-38100"/>
              <a:ext cx="1460168" cy="84535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253460" y="1591211"/>
            <a:ext cx="10154933" cy="7248083"/>
          </a:xfrm>
          <a:custGeom>
            <a:avLst/>
            <a:gdLst/>
            <a:ahLst/>
            <a:cxnLst/>
            <a:rect l="l" t="t" r="r" b="b"/>
            <a:pathLst>
              <a:path w="10154933" h="7248083">
                <a:moveTo>
                  <a:pt x="0" y="0"/>
                </a:moveTo>
                <a:lnTo>
                  <a:pt x="10154933" y="0"/>
                </a:lnTo>
                <a:lnTo>
                  <a:pt x="10154933" y="7248083"/>
                </a:lnTo>
                <a:lnTo>
                  <a:pt x="0" y="7248083"/>
                </a:lnTo>
                <a:lnTo>
                  <a:pt x="0" y="0"/>
                </a:lnTo>
                <a:close/>
              </a:path>
            </a:pathLst>
          </a:custGeom>
          <a:blipFill>
            <a:blip r:embed="rId2"/>
            <a:stretch>
              <a:fillRect/>
            </a:stretch>
          </a:blipFill>
        </p:spPr>
        <p:txBody>
          <a:bodyPr/>
          <a:lstStyle/>
          <a:p>
            <a:endParaRPr lang="en-US"/>
          </a:p>
        </p:txBody>
      </p:sp>
      <p:sp>
        <p:nvSpPr>
          <p:cNvPr id="9" name="Freeform 9"/>
          <p:cNvSpPr/>
          <p:nvPr/>
        </p:nvSpPr>
        <p:spPr>
          <a:xfrm>
            <a:off x="2734689" y="355102"/>
            <a:ext cx="2284211" cy="2145774"/>
          </a:xfrm>
          <a:custGeom>
            <a:avLst/>
            <a:gdLst/>
            <a:ahLst/>
            <a:cxnLst/>
            <a:rect l="l" t="t" r="r" b="b"/>
            <a:pathLst>
              <a:path w="2284211" h="2145774">
                <a:moveTo>
                  <a:pt x="0" y="0"/>
                </a:moveTo>
                <a:lnTo>
                  <a:pt x="2284211" y="0"/>
                </a:lnTo>
                <a:lnTo>
                  <a:pt x="2284211" y="2145774"/>
                </a:lnTo>
                <a:lnTo>
                  <a:pt x="0" y="2145774"/>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449093" y="6211948"/>
            <a:ext cx="5625394" cy="3190367"/>
          </a:xfrm>
          <a:prstGeom prst="rect">
            <a:avLst/>
          </a:prstGeom>
        </p:spPr>
        <p:txBody>
          <a:bodyPr lIns="0" tIns="0" rIns="0" bIns="0" rtlCol="0" anchor="t">
            <a:spAutoFit/>
          </a:bodyPr>
          <a:lstStyle/>
          <a:p>
            <a:pPr algn="ctr">
              <a:lnSpc>
                <a:spcPts val="3178"/>
              </a:lnSpc>
              <a:spcBef>
                <a:spcPct val="0"/>
              </a:spcBef>
            </a:pPr>
            <a:r>
              <a:rPr lang="en-US" sz="2270">
                <a:solidFill>
                  <a:srgbClr val="31356E"/>
                </a:solidFill>
                <a:latin typeface="Lexend Deca"/>
                <a:ea typeface="Lexend Deca"/>
                <a:cs typeface="Lexend Deca"/>
                <a:sym typeface="Lexend Deca"/>
              </a:rPr>
              <a:t>Stress levels are influenced by a combination of sleep quality and physical activity. Remote workers maintain lower stress with high sleep quality, while hybrid and onsite workers show elevated stress when physical activity is low and sleep quality is moderate.</a:t>
            </a:r>
          </a:p>
        </p:txBody>
      </p:sp>
      <p:sp>
        <p:nvSpPr>
          <p:cNvPr id="11" name="TextBox 11"/>
          <p:cNvSpPr txBox="1"/>
          <p:nvPr/>
        </p:nvSpPr>
        <p:spPr>
          <a:xfrm>
            <a:off x="825999" y="3040500"/>
            <a:ext cx="6871582" cy="2174753"/>
          </a:xfrm>
          <a:prstGeom prst="rect">
            <a:avLst/>
          </a:prstGeom>
        </p:spPr>
        <p:txBody>
          <a:bodyPr lIns="0" tIns="0" rIns="0" bIns="0" rtlCol="0" anchor="t">
            <a:spAutoFit/>
          </a:bodyPr>
          <a:lstStyle/>
          <a:p>
            <a:pPr algn="ctr">
              <a:lnSpc>
                <a:spcPts val="5602"/>
              </a:lnSpc>
            </a:pPr>
            <a:r>
              <a:rPr lang="en-US" sz="5836">
                <a:solidFill>
                  <a:srgbClr val="DAE9FF"/>
                </a:solidFill>
                <a:latin typeface="Futura Display"/>
                <a:ea typeface="Futura Display"/>
                <a:cs typeface="Futura Display"/>
                <a:sym typeface="Futura Display"/>
              </a:rPr>
              <a:t>IMPACT OF SLEEP QUALITY AND PHYSICAL ACTIVITY ON STRESS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9218456" flipV="1">
            <a:off x="-8708995" y="4056896"/>
            <a:ext cx="8618089" cy="13033502"/>
          </a:xfrm>
          <a:custGeom>
            <a:avLst/>
            <a:gdLst/>
            <a:ahLst/>
            <a:cxnLst/>
            <a:rect l="l" t="t" r="r" b="b"/>
            <a:pathLst>
              <a:path w="8618089" h="13033502">
                <a:moveTo>
                  <a:pt x="0" y="13033502"/>
                </a:moveTo>
                <a:lnTo>
                  <a:pt x="8618088" y="13033502"/>
                </a:lnTo>
                <a:lnTo>
                  <a:pt x="8618088" y="0"/>
                </a:lnTo>
                <a:lnTo>
                  <a:pt x="0" y="0"/>
                </a:lnTo>
                <a:lnTo>
                  <a:pt x="0" y="130335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807202" y="2698055"/>
            <a:ext cx="10199538" cy="3396539"/>
            <a:chOff x="0" y="0"/>
            <a:chExt cx="13599384" cy="4528718"/>
          </a:xfrm>
        </p:grpSpPr>
        <p:sp>
          <p:nvSpPr>
            <p:cNvPr id="4" name="TextBox 4"/>
            <p:cNvSpPr txBox="1"/>
            <p:nvPr/>
          </p:nvSpPr>
          <p:spPr>
            <a:xfrm>
              <a:off x="0" y="38100"/>
              <a:ext cx="13599384" cy="3455324"/>
            </a:xfrm>
            <a:prstGeom prst="rect">
              <a:avLst/>
            </a:prstGeom>
          </p:spPr>
          <p:txBody>
            <a:bodyPr lIns="0" tIns="0" rIns="0" bIns="0" rtlCol="0" anchor="t">
              <a:spAutoFit/>
            </a:bodyPr>
            <a:lstStyle/>
            <a:p>
              <a:pPr marL="0" lvl="0" indent="0" algn="l">
                <a:lnSpc>
                  <a:spcPts val="10117"/>
                </a:lnSpc>
              </a:pPr>
              <a:r>
                <a:rPr lang="en-US" sz="8797">
                  <a:solidFill>
                    <a:srgbClr val="DAE9FF"/>
                  </a:solidFill>
                  <a:latin typeface="Source Serif Pro"/>
                  <a:ea typeface="Source Serif Pro"/>
                  <a:cs typeface="Source Serif Pro"/>
                  <a:sym typeface="Source Serif Pro"/>
                </a:rPr>
                <a:t>Thank you for joining us today!</a:t>
              </a:r>
            </a:p>
          </p:txBody>
        </p:sp>
        <p:sp>
          <p:nvSpPr>
            <p:cNvPr id="5" name="TextBox 5"/>
            <p:cNvSpPr txBox="1"/>
            <p:nvPr/>
          </p:nvSpPr>
          <p:spPr>
            <a:xfrm>
              <a:off x="0" y="3948177"/>
              <a:ext cx="13599384" cy="580541"/>
            </a:xfrm>
            <a:prstGeom prst="rect">
              <a:avLst/>
            </a:prstGeom>
          </p:spPr>
          <p:txBody>
            <a:bodyPr lIns="0" tIns="0" rIns="0" bIns="0" rtlCol="0" anchor="t">
              <a:spAutoFit/>
            </a:bodyPr>
            <a:lstStyle/>
            <a:p>
              <a:pPr marL="0" lvl="0" indent="0" algn="l">
                <a:lnSpc>
                  <a:spcPts val="3695"/>
                </a:lnSpc>
              </a:pPr>
              <a:endParaRPr/>
            </a:p>
          </p:txBody>
        </p:sp>
      </p:grpSp>
      <p:sp>
        <p:nvSpPr>
          <p:cNvPr id="6" name="TextBox 6"/>
          <p:cNvSpPr txBox="1"/>
          <p:nvPr/>
        </p:nvSpPr>
        <p:spPr>
          <a:xfrm>
            <a:off x="2354484" y="7938204"/>
            <a:ext cx="13846370" cy="1320096"/>
          </a:xfrm>
          <a:prstGeom prst="rect">
            <a:avLst/>
          </a:prstGeom>
        </p:spPr>
        <p:txBody>
          <a:bodyPr lIns="0" tIns="0" rIns="0" bIns="0" rtlCol="0" anchor="t">
            <a:spAutoFit/>
          </a:bodyPr>
          <a:lstStyle/>
          <a:p>
            <a:pPr algn="ctr">
              <a:lnSpc>
                <a:spcPts val="9777"/>
              </a:lnSpc>
            </a:pPr>
            <a:r>
              <a:rPr lang="en-US" sz="10185">
                <a:solidFill>
                  <a:srgbClr val="FFFFFF"/>
                </a:solidFill>
                <a:latin typeface="Futura Display"/>
                <a:ea typeface="Futura Display"/>
                <a:cs typeface="Futura Display"/>
                <a:sym typeface="Futura Display"/>
              </a:rPr>
              <a:t>Q&amp;A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361272" y="-620353"/>
            <a:ext cx="19344569" cy="7166986"/>
            <a:chOff x="0" y="0"/>
            <a:chExt cx="4356256" cy="1613953"/>
          </a:xfrm>
        </p:grpSpPr>
        <p:sp>
          <p:nvSpPr>
            <p:cNvPr id="3" name="Freeform 3"/>
            <p:cNvSpPr/>
            <p:nvPr/>
          </p:nvSpPr>
          <p:spPr>
            <a:xfrm>
              <a:off x="0" y="0"/>
              <a:ext cx="4356255" cy="1613953"/>
            </a:xfrm>
            <a:custGeom>
              <a:avLst/>
              <a:gdLst/>
              <a:ahLst/>
              <a:cxnLst/>
              <a:rect l="l" t="t" r="r" b="b"/>
              <a:pathLst>
                <a:path w="4356255" h="1613953">
                  <a:moveTo>
                    <a:pt x="0" y="0"/>
                  </a:moveTo>
                  <a:lnTo>
                    <a:pt x="4356255" y="0"/>
                  </a:lnTo>
                  <a:lnTo>
                    <a:pt x="4356255" y="1613953"/>
                  </a:lnTo>
                  <a:lnTo>
                    <a:pt x="0" y="1613953"/>
                  </a:lnTo>
                  <a:close/>
                </a:path>
              </a:pathLst>
            </a:custGeom>
            <a:solidFill>
              <a:srgbClr val="31356E"/>
            </a:solidFill>
          </p:spPr>
          <p:txBody>
            <a:bodyPr/>
            <a:lstStyle/>
            <a:p>
              <a:endParaRPr lang="en-US"/>
            </a:p>
          </p:txBody>
        </p:sp>
        <p:sp>
          <p:nvSpPr>
            <p:cNvPr id="4" name="TextBox 4"/>
            <p:cNvSpPr txBox="1"/>
            <p:nvPr/>
          </p:nvSpPr>
          <p:spPr>
            <a:xfrm>
              <a:off x="0" y="-38100"/>
              <a:ext cx="4356256" cy="165205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840702" y="1126002"/>
            <a:ext cx="14447298" cy="2907432"/>
          </a:xfrm>
          <a:prstGeom prst="rect">
            <a:avLst/>
          </a:prstGeom>
        </p:spPr>
        <p:txBody>
          <a:bodyPr lIns="0" tIns="0" rIns="0" bIns="0" rtlCol="0" anchor="t">
            <a:spAutoFit/>
          </a:bodyPr>
          <a:lstStyle/>
          <a:p>
            <a:pPr algn="ctr">
              <a:lnSpc>
                <a:spcPts val="11172"/>
              </a:lnSpc>
            </a:pPr>
            <a:r>
              <a:rPr lang="en-US" sz="11638">
                <a:solidFill>
                  <a:srgbClr val="DAE9FF"/>
                </a:solidFill>
                <a:latin typeface="Futura Display"/>
                <a:ea typeface="Futura Display"/>
                <a:cs typeface="Futura Display"/>
                <a:sym typeface="Futura Display"/>
              </a:rPr>
              <a:t>DOES STRESS REALLY EFFECTS OUR LIVES?</a:t>
            </a:r>
          </a:p>
        </p:txBody>
      </p:sp>
      <p:sp>
        <p:nvSpPr>
          <p:cNvPr id="6" name="Freeform 6"/>
          <p:cNvSpPr/>
          <p:nvPr/>
        </p:nvSpPr>
        <p:spPr>
          <a:xfrm>
            <a:off x="0" y="2748981"/>
            <a:ext cx="4521509" cy="3783514"/>
          </a:xfrm>
          <a:custGeom>
            <a:avLst/>
            <a:gdLst/>
            <a:ahLst/>
            <a:cxnLst/>
            <a:rect l="l" t="t" r="r" b="b"/>
            <a:pathLst>
              <a:path w="4521509" h="3783514">
                <a:moveTo>
                  <a:pt x="0" y="0"/>
                </a:moveTo>
                <a:lnTo>
                  <a:pt x="4521509" y="0"/>
                </a:lnTo>
                <a:lnTo>
                  <a:pt x="4521509" y="3783514"/>
                </a:lnTo>
                <a:lnTo>
                  <a:pt x="0" y="3783514"/>
                </a:lnTo>
                <a:lnTo>
                  <a:pt x="0" y="0"/>
                </a:lnTo>
                <a:close/>
              </a:path>
            </a:pathLst>
          </a:custGeom>
          <a:blipFill>
            <a:blip r:embed="rId2"/>
            <a:stretch>
              <a:fillRect l="-10810" t="-4253" r="-20126"/>
            </a:stretch>
          </a:blipFill>
        </p:spPr>
        <p:txBody>
          <a:bodyPr/>
          <a:lstStyle/>
          <a:p>
            <a:endParaRPr lang="en-US"/>
          </a:p>
        </p:txBody>
      </p:sp>
      <p:sp>
        <p:nvSpPr>
          <p:cNvPr id="7" name="TextBox 7"/>
          <p:cNvSpPr txBox="1"/>
          <p:nvPr/>
        </p:nvSpPr>
        <p:spPr>
          <a:xfrm>
            <a:off x="5616616" y="4269372"/>
            <a:ext cx="11812210" cy="1911055"/>
          </a:xfrm>
          <a:prstGeom prst="rect">
            <a:avLst/>
          </a:prstGeom>
        </p:spPr>
        <p:txBody>
          <a:bodyPr lIns="0" tIns="0" rIns="0" bIns="0" rtlCol="0" anchor="t">
            <a:spAutoFit/>
          </a:bodyPr>
          <a:lstStyle/>
          <a:p>
            <a:pPr algn="ctr">
              <a:lnSpc>
                <a:spcPts val="5156"/>
              </a:lnSpc>
              <a:spcBef>
                <a:spcPct val="0"/>
              </a:spcBef>
            </a:pPr>
            <a:r>
              <a:rPr lang="en-US" sz="3683">
                <a:solidFill>
                  <a:srgbClr val="DAE9FF"/>
                </a:solidFill>
                <a:latin typeface="Lexend Deca"/>
                <a:ea typeface="Lexend Deca"/>
                <a:cs typeface="Lexend Deca"/>
                <a:sym typeface="Lexend Deca"/>
              </a:rPr>
              <a:t>Stress is a natural part of life, but excessive stress can have far-reaching effects on our health, productivity, and overall quality of life</a:t>
            </a:r>
          </a:p>
        </p:txBody>
      </p:sp>
      <p:sp>
        <p:nvSpPr>
          <p:cNvPr id="8" name="TextBox 8"/>
          <p:cNvSpPr txBox="1"/>
          <p:nvPr/>
        </p:nvSpPr>
        <p:spPr>
          <a:xfrm>
            <a:off x="-209732" y="6630370"/>
            <a:ext cx="13509935" cy="647277"/>
          </a:xfrm>
          <a:prstGeom prst="rect">
            <a:avLst/>
          </a:prstGeom>
        </p:spPr>
        <p:txBody>
          <a:bodyPr lIns="0" tIns="0" rIns="0" bIns="0" rtlCol="0" anchor="t">
            <a:spAutoFit/>
          </a:bodyPr>
          <a:lstStyle/>
          <a:p>
            <a:pPr algn="ctr">
              <a:lnSpc>
                <a:spcPts val="5273"/>
              </a:lnSpc>
              <a:spcBef>
                <a:spcPct val="0"/>
              </a:spcBef>
            </a:pPr>
            <a:r>
              <a:rPr lang="en-US" sz="3766" u="sng">
                <a:solidFill>
                  <a:srgbClr val="000000"/>
                </a:solidFill>
                <a:latin typeface="Lazydog"/>
                <a:ea typeface="Lazydog"/>
                <a:cs typeface="Lazydog"/>
                <a:sym typeface="Lazydog"/>
              </a:rPr>
              <a:t>Factors  :</a:t>
            </a:r>
          </a:p>
        </p:txBody>
      </p:sp>
      <p:sp>
        <p:nvSpPr>
          <p:cNvPr id="9" name="TextBox 9"/>
          <p:cNvSpPr txBox="1"/>
          <p:nvPr/>
        </p:nvSpPr>
        <p:spPr>
          <a:xfrm>
            <a:off x="601056" y="7361384"/>
            <a:ext cx="11888358" cy="2897136"/>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1. Productivity</a:t>
            </a: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0" name="TextBox 10"/>
          <p:cNvSpPr txBox="1"/>
          <p:nvPr/>
        </p:nvSpPr>
        <p:spPr>
          <a:xfrm>
            <a:off x="337661" y="8050753"/>
            <a:ext cx="11888358" cy="2316111"/>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2. Work life </a:t>
            </a: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1" name="TextBox 11"/>
          <p:cNvSpPr txBox="1"/>
          <p:nvPr/>
        </p:nvSpPr>
        <p:spPr>
          <a:xfrm>
            <a:off x="736458" y="8786092"/>
            <a:ext cx="11888358" cy="1735086"/>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3. Mental Health</a:t>
            </a: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2" name="TextBox 12"/>
          <p:cNvSpPr txBox="1"/>
          <p:nvPr/>
        </p:nvSpPr>
        <p:spPr>
          <a:xfrm>
            <a:off x="875056" y="9465212"/>
            <a:ext cx="11888358" cy="573036"/>
          </a:xfrm>
          <a:prstGeom prst="rect">
            <a:avLst/>
          </a:prstGeom>
        </p:spPr>
        <p:txBody>
          <a:bodyPr lIns="0" tIns="0" rIns="0" bIns="0" rtlCol="0" anchor="t">
            <a:spAutoFit/>
          </a:bodyPr>
          <a:lstStyle/>
          <a:p>
            <a:pPr algn="ctr">
              <a:lnSpc>
                <a:spcPts val="4640"/>
              </a:lnSpc>
              <a:spcBef>
                <a:spcPct val="0"/>
              </a:spcBef>
            </a:pPr>
            <a:r>
              <a:rPr lang="en-US" sz="3314">
                <a:solidFill>
                  <a:srgbClr val="000000"/>
                </a:solidFill>
                <a:latin typeface="Lazydog"/>
                <a:ea typeface="Lazydog"/>
                <a:cs typeface="Lazydog"/>
                <a:sym typeface="Lazydog"/>
              </a:rPr>
              <a:t>4. Physical Health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361272" y="-620353"/>
            <a:ext cx="19344569" cy="4268064"/>
            <a:chOff x="0" y="0"/>
            <a:chExt cx="4356256" cy="961137"/>
          </a:xfrm>
        </p:grpSpPr>
        <p:sp>
          <p:nvSpPr>
            <p:cNvPr id="3" name="Freeform 3"/>
            <p:cNvSpPr/>
            <p:nvPr/>
          </p:nvSpPr>
          <p:spPr>
            <a:xfrm>
              <a:off x="0" y="0"/>
              <a:ext cx="4356255" cy="961137"/>
            </a:xfrm>
            <a:custGeom>
              <a:avLst/>
              <a:gdLst/>
              <a:ahLst/>
              <a:cxnLst/>
              <a:rect l="l" t="t" r="r" b="b"/>
              <a:pathLst>
                <a:path w="4356255" h="961137">
                  <a:moveTo>
                    <a:pt x="0" y="0"/>
                  </a:moveTo>
                  <a:lnTo>
                    <a:pt x="4356255" y="0"/>
                  </a:lnTo>
                  <a:lnTo>
                    <a:pt x="4356255" y="961137"/>
                  </a:lnTo>
                  <a:lnTo>
                    <a:pt x="0" y="961137"/>
                  </a:lnTo>
                  <a:close/>
                </a:path>
              </a:pathLst>
            </a:custGeom>
            <a:solidFill>
              <a:srgbClr val="31356E"/>
            </a:solidFill>
          </p:spPr>
          <p:txBody>
            <a:bodyPr/>
            <a:lstStyle/>
            <a:p>
              <a:endParaRPr lang="en-US"/>
            </a:p>
          </p:txBody>
        </p:sp>
        <p:sp>
          <p:nvSpPr>
            <p:cNvPr id="4" name="TextBox 4"/>
            <p:cNvSpPr txBox="1"/>
            <p:nvPr/>
          </p:nvSpPr>
          <p:spPr>
            <a:xfrm>
              <a:off x="0" y="-38100"/>
              <a:ext cx="4356256" cy="99923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19106" y="333075"/>
            <a:ext cx="11161379" cy="1268485"/>
          </a:xfrm>
          <a:prstGeom prst="rect">
            <a:avLst/>
          </a:prstGeom>
        </p:spPr>
        <p:txBody>
          <a:bodyPr lIns="0" tIns="0" rIns="0" bIns="0" rtlCol="0" anchor="t">
            <a:spAutoFit/>
          </a:bodyPr>
          <a:lstStyle/>
          <a:p>
            <a:pPr algn="ctr">
              <a:lnSpc>
                <a:spcPts val="9352"/>
              </a:lnSpc>
            </a:pPr>
            <a:r>
              <a:rPr lang="en-US" sz="9741" u="sng">
                <a:solidFill>
                  <a:srgbClr val="DAE9FF"/>
                </a:solidFill>
                <a:latin typeface="Futura Display"/>
                <a:ea typeface="Futura Display"/>
                <a:cs typeface="Futura Display"/>
                <a:sym typeface="Futura Display"/>
              </a:rPr>
              <a:t>DATA OVERVIEW:</a:t>
            </a:r>
          </a:p>
        </p:txBody>
      </p:sp>
      <p:grpSp>
        <p:nvGrpSpPr>
          <p:cNvPr id="6" name="Group 6"/>
          <p:cNvGrpSpPr/>
          <p:nvPr/>
        </p:nvGrpSpPr>
        <p:grpSpPr>
          <a:xfrm>
            <a:off x="9851592" y="2963140"/>
            <a:ext cx="5275204" cy="5275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072687" y="4983174"/>
            <a:ext cx="4444268" cy="444426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594497" y="6761459"/>
            <a:ext cx="3400648" cy="1672088"/>
          </a:xfrm>
          <a:prstGeom prst="rect">
            <a:avLst/>
          </a:prstGeom>
        </p:spPr>
        <p:txBody>
          <a:bodyPr lIns="0" tIns="0" rIns="0" bIns="0" rtlCol="0" anchor="t">
            <a:spAutoFit/>
          </a:bodyPr>
          <a:lstStyle/>
          <a:p>
            <a:pPr algn="ctr">
              <a:lnSpc>
                <a:spcPts val="3365"/>
              </a:lnSpc>
            </a:pPr>
            <a:r>
              <a:rPr lang="en-US" sz="2901">
                <a:solidFill>
                  <a:srgbClr val="31356E"/>
                </a:solidFill>
                <a:latin typeface="Lexend Deca"/>
                <a:ea typeface="Lexend Deca"/>
                <a:cs typeface="Lexend Deca"/>
                <a:sym typeface="Lexend Deca"/>
              </a:rPr>
              <a:t>HOURS WORKED, NUMBER OF VIRTUAL MEETINGS</a:t>
            </a:r>
          </a:p>
        </p:txBody>
      </p:sp>
      <p:grpSp>
        <p:nvGrpSpPr>
          <p:cNvPr id="13" name="Group 13"/>
          <p:cNvGrpSpPr/>
          <p:nvPr/>
        </p:nvGrpSpPr>
        <p:grpSpPr>
          <a:xfrm>
            <a:off x="1271054" y="4000492"/>
            <a:ext cx="5275204" cy="527520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18658" y="6029558"/>
            <a:ext cx="4179996" cy="1061984"/>
          </a:xfrm>
          <a:prstGeom prst="rect">
            <a:avLst/>
          </a:prstGeom>
        </p:spPr>
        <p:txBody>
          <a:bodyPr lIns="0" tIns="0" rIns="0" bIns="0" rtlCol="0" anchor="t">
            <a:spAutoFit/>
          </a:bodyPr>
          <a:lstStyle/>
          <a:p>
            <a:pPr algn="ctr">
              <a:lnSpc>
                <a:spcPts val="4228"/>
              </a:lnSpc>
            </a:pPr>
            <a:r>
              <a:rPr lang="en-US" sz="3645">
                <a:solidFill>
                  <a:srgbClr val="DAE9FF"/>
                </a:solidFill>
                <a:latin typeface="Lexend Deca"/>
                <a:ea typeface="Lexend Deca"/>
                <a:cs typeface="Lexend Deca"/>
                <a:sym typeface="Lexend Deca"/>
              </a:rPr>
              <a:t>AGE, GENDER, WORK LOCATION</a:t>
            </a:r>
          </a:p>
        </p:txBody>
      </p:sp>
      <p:sp>
        <p:nvSpPr>
          <p:cNvPr id="17" name="TextBox 17"/>
          <p:cNvSpPr txBox="1"/>
          <p:nvPr/>
        </p:nvSpPr>
        <p:spPr>
          <a:xfrm>
            <a:off x="10302928" y="5284253"/>
            <a:ext cx="3795068" cy="2812564"/>
          </a:xfrm>
          <a:prstGeom prst="rect">
            <a:avLst/>
          </a:prstGeom>
        </p:spPr>
        <p:txBody>
          <a:bodyPr lIns="0" tIns="0" rIns="0" bIns="0" rtlCol="0" anchor="t">
            <a:spAutoFit/>
          </a:bodyPr>
          <a:lstStyle/>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STRESS LEVELS</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PHYSICAL ACTIVITY</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SLEEP QUALITY</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REMOTE WORK SATISFACTION</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WORK-LIFE BALANCE RATING</a:t>
            </a:r>
          </a:p>
          <a:p>
            <a:pPr algn="ctr">
              <a:lnSpc>
                <a:spcPts val="2788"/>
              </a:lnSpc>
            </a:pPr>
            <a:endParaRPr lang="en-US" sz="2404">
              <a:solidFill>
                <a:srgbClr val="DAE9FF"/>
              </a:solidFill>
              <a:latin typeface="Lexend Deca"/>
              <a:ea typeface="Lexend Deca"/>
              <a:cs typeface="Lexend Deca"/>
              <a:sym typeface="Lexend Deca"/>
            </a:endParaRPr>
          </a:p>
        </p:txBody>
      </p:sp>
      <p:pic>
        <p:nvPicPr>
          <p:cNvPr id="18" name="Picture 18"/>
          <p:cNvPicPr>
            <a:picLocks noChangeAspect="1"/>
          </p:cNvPicPr>
          <p:nvPr/>
        </p:nvPicPr>
        <p:blipFill>
          <a:blip r:embed="rId2"/>
          <a:stretch>
            <a:fillRect/>
          </a:stretch>
        </p:blipFill>
        <p:spPr>
          <a:xfrm>
            <a:off x="14883445" y="6914332"/>
            <a:ext cx="3491713" cy="3491713"/>
          </a:xfrm>
          <a:prstGeom prst="rect">
            <a:avLst/>
          </a:prstGeom>
        </p:spPr>
      </p:pic>
      <p:sp>
        <p:nvSpPr>
          <p:cNvPr id="19" name="TextBox 19"/>
          <p:cNvSpPr txBox="1"/>
          <p:nvPr/>
        </p:nvSpPr>
        <p:spPr>
          <a:xfrm>
            <a:off x="-154988" y="2943751"/>
            <a:ext cx="7284464" cy="830582"/>
          </a:xfrm>
          <a:prstGeom prst="rect">
            <a:avLst/>
          </a:prstGeom>
        </p:spPr>
        <p:txBody>
          <a:bodyPr lIns="0" tIns="0" rIns="0" bIns="0" rtlCol="0" anchor="t">
            <a:spAutoFit/>
          </a:bodyPr>
          <a:lstStyle/>
          <a:p>
            <a:pPr algn="ctr">
              <a:lnSpc>
                <a:spcPts val="6103"/>
              </a:lnSpc>
            </a:pPr>
            <a:r>
              <a:rPr lang="en-US" sz="6358">
                <a:solidFill>
                  <a:srgbClr val="DAE9FF"/>
                </a:solidFill>
                <a:latin typeface="Futura Display"/>
                <a:ea typeface="Futura Display"/>
                <a:cs typeface="Futura Display"/>
                <a:sym typeface="Futura Display"/>
              </a:rPr>
              <a:t>KEY COLUMNS: </a:t>
            </a:r>
          </a:p>
        </p:txBody>
      </p:sp>
      <p:sp>
        <p:nvSpPr>
          <p:cNvPr id="20" name="TextBox 20"/>
          <p:cNvSpPr txBox="1"/>
          <p:nvPr/>
        </p:nvSpPr>
        <p:spPr>
          <a:xfrm>
            <a:off x="1818658" y="5265203"/>
            <a:ext cx="4191816" cy="483083"/>
          </a:xfrm>
          <a:prstGeom prst="rect">
            <a:avLst/>
          </a:prstGeom>
        </p:spPr>
        <p:txBody>
          <a:bodyPr lIns="0" tIns="0" rIns="0" bIns="0" rtlCol="0" anchor="t">
            <a:spAutoFit/>
          </a:bodyPr>
          <a:lstStyle/>
          <a:p>
            <a:pPr algn="ctr">
              <a:lnSpc>
                <a:spcPts val="3735"/>
              </a:lnSpc>
            </a:pPr>
            <a:r>
              <a:rPr lang="en-US" sz="3219" u="sng">
                <a:solidFill>
                  <a:srgbClr val="DAE9FF"/>
                </a:solidFill>
                <a:latin typeface="Archivo Black"/>
                <a:ea typeface="Archivo Black"/>
                <a:cs typeface="Archivo Black"/>
                <a:sym typeface="Archivo Black"/>
              </a:rPr>
              <a:t>DEMOGRAPHICS</a:t>
            </a:r>
          </a:p>
        </p:txBody>
      </p:sp>
      <p:sp>
        <p:nvSpPr>
          <p:cNvPr id="21" name="TextBox 21"/>
          <p:cNvSpPr txBox="1"/>
          <p:nvPr/>
        </p:nvSpPr>
        <p:spPr>
          <a:xfrm>
            <a:off x="6594497" y="6319203"/>
            <a:ext cx="3400648" cy="374752"/>
          </a:xfrm>
          <a:prstGeom prst="rect">
            <a:avLst/>
          </a:prstGeom>
        </p:spPr>
        <p:txBody>
          <a:bodyPr lIns="0" tIns="0" rIns="0" bIns="0" rtlCol="0" anchor="t">
            <a:spAutoFit/>
          </a:bodyPr>
          <a:lstStyle/>
          <a:p>
            <a:pPr algn="ctr">
              <a:lnSpc>
                <a:spcPts val="2923"/>
              </a:lnSpc>
            </a:pPr>
            <a:r>
              <a:rPr lang="en-US" sz="2520" u="sng">
                <a:solidFill>
                  <a:srgbClr val="31356E"/>
                </a:solidFill>
                <a:latin typeface="League Spartan"/>
                <a:ea typeface="League Spartan"/>
                <a:cs typeface="League Spartan"/>
                <a:sym typeface="League Spartan"/>
              </a:rPr>
              <a:t>WORK METRICS</a:t>
            </a:r>
          </a:p>
        </p:txBody>
      </p:sp>
      <p:sp>
        <p:nvSpPr>
          <p:cNvPr id="22" name="TextBox 22"/>
          <p:cNvSpPr txBox="1"/>
          <p:nvPr/>
        </p:nvSpPr>
        <p:spPr>
          <a:xfrm>
            <a:off x="10042192" y="4406799"/>
            <a:ext cx="4894004" cy="736701"/>
          </a:xfrm>
          <a:prstGeom prst="rect">
            <a:avLst/>
          </a:prstGeom>
        </p:spPr>
        <p:txBody>
          <a:bodyPr lIns="0" tIns="0" rIns="0" bIns="0" rtlCol="0" anchor="t">
            <a:spAutoFit/>
          </a:bodyPr>
          <a:lstStyle/>
          <a:p>
            <a:pPr algn="ctr">
              <a:lnSpc>
                <a:spcPts val="2922"/>
              </a:lnSpc>
            </a:pPr>
            <a:r>
              <a:rPr lang="en-US" sz="2519" u="sng">
                <a:solidFill>
                  <a:srgbClr val="DAE9FF"/>
                </a:solidFill>
                <a:latin typeface="Archivo Black"/>
                <a:ea typeface="Archivo Black"/>
                <a:cs typeface="Archivo Black"/>
                <a:sym typeface="Archivo Black"/>
              </a:rPr>
              <a:t>HEALTH &amp; SATISFACTION METRICS</a:t>
            </a:r>
          </a:p>
        </p:txBody>
      </p:sp>
      <p:sp>
        <p:nvSpPr>
          <p:cNvPr id="23" name="TextBox 23"/>
          <p:cNvSpPr txBox="1"/>
          <p:nvPr/>
        </p:nvSpPr>
        <p:spPr>
          <a:xfrm>
            <a:off x="14831489" y="6135883"/>
            <a:ext cx="3683622" cy="1004420"/>
          </a:xfrm>
          <a:prstGeom prst="rect">
            <a:avLst/>
          </a:prstGeom>
        </p:spPr>
        <p:txBody>
          <a:bodyPr lIns="0" tIns="0" rIns="0" bIns="0" rtlCol="0" anchor="t">
            <a:spAutoFit/>
          </a:bodyPr>
          <a:lstStyle/>
          <a:p>
            <a:pPr algn="ctr">
              <a:lnSpc>
                <a:spcPts val="3913"/>
              </a:lnSpc>
            </a:pPr>
            <a:r>
              <a:rPr lang="en-US" sz="3373" u="sng">
                <a:solidFill>
                  <a:srgbClr val="004AAD"/>
                </a:solidFill>
                <a:latin typeface="Archivo Black"/>
                <a:ea typeface="Archivo Black"/>
                <a:cs typeface="Archivo Black"/>
                <a:sym typeface="Archivo Black"/>
              </a:rPr>
              <a:t>TOTAL RECORDS</a:t>
            </a:r>
          </a:p>
        </p:txBody>
      </p:sp>
      <p:sp>
        <p:nvSpPr>
          <p:cNvPr id="24" name="TextBox 24"/>
          <p:cNvSpPr txBox="1"/>
          <p:nvPr/>
        </p:nvSpPr>
        <p:spPr>
          <a:xfrm>
            <a:off x="15002955" y="8443072"/>
            <a:ext cx="3252693" cy="443759"/>
          </a:xfrm>
          <a:prstGeom prst="rect">
            <a:avLst/>
          </a:prstGeom>
        </p:spPr>
        <p:txBody>
          <a:bodyPr lIns="0" tIns="0" rIns="0" bIns="0" rtlCol="0" anchor="t">
            <a:spAutoFit/>
          </a:bodyPr>
          <a:lstStyle/>
          <a:p>
            <a:pPr algn="ctr">
              <a:lnSpc>
                <a:spcPts val="3455"/>
              </a:lnSpc>
            </a:pPr>
            <a:r>
              <a:rPr lang="en-US" sz="2979">
                <a:solidFill>
                  <a:srgbClr val="000000"/>
                </a:solidFill>
                <a:latin typeface="Archivo Black"/>
                <a:ea typeface="Archivo Black"/>
                <a:cs typeface="Archivo Black"/>
                <a:sym typeface="Archivo Black"/>
              </a:rPr>
              <a:t>5000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361272" y="-620353"/>
            <a:ext cx="9246124" cy="11212735"/>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61272" y="1228725"/>
            <a:ext cx="9844481" cy="2266270"/>
          </a:xfrm>
          <a:prstGeom prst="rect">
            <a:avLst/>
          </a:prstGeom>
        </p:spPr>
        <p:txBody>
          <a:bodyPr lIns="0" tIns="0" rIns="0" bIns="0" rtlCol="0" anchor="t">
            <a:spAutoFit/>
          </a:bodyPr>
          <a:lstStyle/>
          <a:p>
            <a:pPr algn="ctr">
              <a:lnSpc>
                <a:spcPts val="8678"/>
              </a:lnSpc>
            </a:pPr>
            <a:r>
              <a:rPr lang="en-US" sz="9040" u="sng">
                <a:solidFill>
                  <a:srgbClr val="DAE9FF"/>
                </a:solidFill>
                <a:latin typeface="Futura Display"/>
                <a:ea typeface="Futura Display"/>
                <a:cs typeface="Futura Display"/>
                <a:sym typeface="Futura Display"/>
              </a:rPr>
              <a:t>DATA PREPARATION:</a:t>
            </a:r>
          </a:p>
          <a:p>
            <a:pPr algn="ctr">
              <a:lnSpc>
                <a:spcPts val="8678"/>
              </a:lnSpc>
            </a:pPr>
            <a:endParaRPr lang="en-US" sz="9040" u="sng">
              <a:solidFill>
                <a:srgbClr val="DAE9FF"/>
              </a:solidFill>
              <a:latin typeface="Futura Display"/>
              <a:ea typeface="Futura Display"/>
              <a:cs typeface="Futura Display"/>
              <a:sym typeface="Futura Display"/>
            </a:endParaRPr>
          </a:p>
        </p:txBody>
      </p:sp>
      <p:graphicFrame>
        <p:nvGraphicFramePr>
          <p:cNvPr id="6" name="Table 6"/>
          <p:cNvGraphicFramePr>
            <a:graphicFrameLocks noGrp="1"/>
          </p:cNvGraphicFramePr>
          <p:nvPr/>
        </p:nvGraphicFramePr>
        <p:xfrm>
          <a:off x="9483209" y="1881188"/>
          <a:ext cx="8108956" cy="6524628"/>
        </p:xfrm>
        <a:graphic>
          <a:graphicData uri="http://schemas.openxmlformats.org/drawingml/2006/table">
            <a:tbl>
              <a:tblPr/>
              <a:tblGrid>
                <a:gridCol w="8108956">
                  <a:extLst>
                    <a:ext uri="{9D8B030D-6E8A-4147-A177-3AD203B41FA5}">
                      <a16:colId xmlns:a16="http://schemas.microsoft.com/office/drawing/2014/main" val="20000"/>
                    </a:ext>
                  </a:extLst>
                </a:gridCol>
              </a:tblGrid>
              <a:tr h="1087438">
                <a:tc>
                  <a:txBody>
                    <a:bodyPr/>
                    <a:lstStyle/>
                    <a:p>
                      <a:pPr algn="ctr">
                        <a:lnSpc>
                          <a:spcPts val="3640"/>
                        </a:lnSpc>
                        <a:defRPr/>
                      </a:pPr>
                      <a:r>
                        <a:rPr lang="en-US" sz="2600">
                          <a:solidFill>
                            <a:srgbClr val="DAE9FF"/>
                          </a:solidFill>
                          <a:latin typeface="Lexend Deca"/>
                          <a:ea typeface="Lexend Deca"/>
                          <a:cs typeface="Lexend Deca"/>
                          <a:sym typeface="Lexend Deca"/>
                        </a:rPr>
                        <a:t>New Features Added</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31356E"/>
                    </a:solidFill>
                  </a:tcPr>
                </a:tc>
                <a:extLst>
                  <a:ext uri="{0D108BD9-81ED-4DB2-BD59-A6C34878D82A}">
                    <a16:rowId xmlns:a16="http://schemas.microsoft.com/office/drawing/2014/main" val="10000"/>
                  </a:ext>
                </a:extLst>
              </a:tr>
              <a:tr h="1087438">
                <a:tc>
                  <a:txBody>
                    <a:bodyPr/>
                    <a:lstStyle/>
                    <a:p>
                      <a:pPr algn="ctr">
                        <a:lnSpc>
                          <a:spcPts val="3640"/>
                        </a:lnSpc>
                        <a:defRPr/>
                      </a:pPr>
                      <a:r>
                        <a:rPr lang="en-US" sz="2600">
                          <a:solidFill>
                            <a:srgbClr val="000000"/>
                          </a:solidFill>
                          <a:latin typeface="Lexend Deca"/>
                          <a:ea typeface="Lexend Deca"/>
                          <a:cs typeface="Lexend Deca"/>
                          <a:sym typeface="Lexend Deca"/>
                        </a:rPr>
                        <a:t>Average Meeting Duration per Week</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1"/>
                  </a:ext>
                </a:extLst>
              </a:tr>
              <a:tr h="1087438">
                <a:tc>
                  <a:txBody>
                    <a:bodyPr/>
                    <a:lstStyle/>
                    <a:p>
                      <a:pPr algn="ctr">
                        <a:lnSpc>
                          <a:spcPts val="3640"/>
                        </a:lnSpc>
                        <a:defRPr/>
                      </a:pPr>
                      <a:r>
                        <a:rPr lang="en-US" sz="2600">
                          <a:solidFill>
                            <a:srgbClr val="000000"/>
                          </a:solidFill>
                          <a:latin typeface="Lexend Deca"/>
                          <a:ea typeface="Lexend Deca"/>
                          <a:cs typeface="Lexend Deca"/>
                          <a:sym typeface="Lexend Deca"/>
                        </a:rPr>
                        <a:t>Physical and Mental Health Index</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2"/>
                  </a:ext>
                </a:extLst>
              </a:tr>
              <a:tr h="1087438">
                <a:tc>
                  <a:txBody>
                    <a:bodyPr/>
                    <a:lstStyle/>
                    <a:p>
                      <a:pPr algn="ctr">
                        <a:lnSpc>
                          <a:spcPts val="3640"/>
                        </a:lnSpc>
                        <a:defRPr/>
                      </a:pPr>
                      <a:r>
                        <a:rPr lang="en-US" sz="2600">
                          <a:solidFill>
                            <a:srgbClr val="000000"/>
                          </a:solidFill>
                          <a:latin typeface="Lexend Deca"/>
                          <a:ea typeface="Lexend Deca"/>
                          <a:cs typeface="Lexend Deca"/>
                          <a:sym typeface="Lexend Deca"/>
                        </a:rPr>
                        <a:t>Productivity Score</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3"/>
                  </a:ext>
                </a:extLst>
              </a:tr>
              <a:tr h="1087438">
                <a:tc>
                  <a:txBody>
                    <a:bodyPr/>
                    <a:lstStyle/>
                    <a:p>
                      <a:pPr algn="ctr">
                        <a:lnSpc>
                          <a:spcPts val="3640"/>
                        </a:lnSpc>
                        <a:defRPr/>
                      </a:pPr>
                      <a:r>
                        <a:rPr lang="en-US" sz="2600">
                          <a:solidFill>
                            <a:srgbClr val="000000"/>
                          </a:solidFill>
                          <a:latin typeface="Lexend Deca"/>
                          <a:ea typeface="Lexend Deca"/>
                          <a:cs typeface="Lexend Deca"/>
                          <a:sym typeface="Lexend Deca"/>
                        </a:rPr>
                        <a:t>Work-Life Balance to Stress Ratio</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4"/>
                  </a:ext>
                </a:extLst>
              </a:tr>
              <a:tr h="1087438">
                <a:tc>
                  <a:txBody>
                    <a:bodyPr/>
                    <a:lstStyle/>
                    <a:p>
                      <a:pPr algn="ctr">
                        <a:lnSpc>
                          <a:spcPts val="3640"/>
                        </a:lnSpc>
                        <a:defRPr/>
                      </a:pPr>
                      <a:r>
                        <a:rPr lang="en-US" sz="2600">
                          <a:solidFill>
                            <a:srgbClr val="000000"/>
                          </a:solidFill>
                          <a:latin typeface="Lexend Deca"/>
                          <a:ea typeface="Lexend Deca"/>
                          <a:cs typeface="Lexend Deca"/>
                          <a:sym typeface="Lexend Deca"/>
                        </a:rPr>
                        <a:t>Overall Satisfaction Index</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5"/>
                  </a:ext>
                </a:extLst>
              </a:tr>
            </a:tbl>
          </a:graphicData>
        </a:graphic>
      </p:graphicFrame>
      <p:grpSp>
        <p:nvGrpSpPr>
          <p:cNvPr id="7" name="Group 7"/>
          <p:cNvGrpSpPr/>
          <p:nvPr/>
        </p:nvGrpSpPr>
        <p:grpSpPr>
          <a:xfrm>
            <a:off x="1028700" y="6287274"/>
            <a:ext cx="6871582" cy="2479692"/>
            <a:chOff x="0" y="0"/>
            <a:chExt cx="1547430" cy="558408"/>
          </a:xfrm>
        </p:grpSpPr>
        <p:sp>
          <p:nvSpPr>
            <p:cNvPr id="8" name="Freeform 8"/>
            <p:cNvSpPr/>
            <p:nvPr/>
          </p:nvSpPr>
          <p:spPr>
            <a:xfrm>
              <a:off x="0" y="0"/>
              <a:ext cx="1547430" cy="558409"/>
            </a:xfrm>
            <a:custGeom>
              <a:avLst/>
              <a:gdLst/>
              <a:ahLst/>
              <a:cxnLst/>
              <a:rect l="l" t="t" r="r" b="b"/>
              <a:pathLst>
                <a:path w="1547430" h="558409">
                  <a:moveTo>
                    <a:pt x="57460" y="0"/>
                  </a:moveTo>
                  <a:lnTo>
                    <a:pt x="1489971" y="0"/>
                  </a:lnTo>
                  <a:cubicBezTo>
                    <a:pt x="1505210" y="0"/>
                    <a:pt x="1519825" y="6054"/>
                    <a:pt x="1530601" y="16830"/>
                  </a:cubicBezTo>
                  <a:cubicBezTo>
                    <a:pt x="1541376" y="27605"/>
                    <a:pt x="1547430" y="42220"/>
                    <a:pt x="1547430" y="57460"/>
                  </a:cubicBezTo>
                  <a:lnTo>
                    <a:pt x="1547430" y="500949"/>
                  </a:lnTo>
                  <a:cubicBezTo>
                    <a:pt x="1547430" y="516188"/>
                    <a:pt x="1541376" y="530803"/>
                    <a:pt x="1530601" y="541579"/>
                  </a:cubicBezTo>
                  <a:cubicBezTo>
                    <a:pt x="1519825" y="552355"/>
                    <a:pt x="1505210" y="558409"/>
                    <a:pt x="1489971" y="558409"/>
                  </a:cubicBezTo>
                  <a:lnTo>
                    <a:pt x="57460" y="558409"/>
                  </a:lnTo>
                  <a:cubicBezTo>
                    <a:pt x="42220" y="558409"/>
                    <a:pt x="27605" y="552355"/>
                    <a:pt x="16830" y="541579"/>
                  </a:cubicBezTo>
                  <a:cubicBezTo>
                    <a:pt x="6054" y="530803"/>
                    <a:pt x="0" y="516188"/>
                    <a:pt x="0" y="500949"/>
                  </a:cubicBezTo>
                  <a:lnTo>
                    <a:pt x="0" y="57460"/>
                  </a:lnTo>
                  <a:cubicBezTo>
                    <a:pt x="0" y="42220"/>
                    <a:pt x="6054" y="27605"/>
                    <a:pt x="16830" y="16830"/>
                  </a:cubicBezTo>
                  <a:cubicBezTo>
                    <a:pt x="27605" y="6054"/>
                    <a:pt x="42220" y="0"/>
                    <a:pt x="57460" y="0"/>
                  </a:cubicBezTo>
                  <a:close/>
                </a:path>
              </a:pathLst>
            </a:custGeom>
            <a:solidFill>
              <a:srgbClr val="DAE9FF"/>
            </a:solidFill>
          </p:spPr>
          <p:txBody>
            <a:bodyPr/>
            <a:lstStyle/>
            <a:p>
              <a:endParaRPr lang="en-US"/>
            </a:p>
          </p:txBody>
        </p:sp>
        <p:sp>
          <p:nvSpPr>
            <p:cNvPr id="9" name="TextBox 9"/>
            <p:cNvSpPr txBox="1"/>
            <p:nvPr/>
          </p:nvSpPr>
          <p:spPr>
            <a:xfrm>
              <a:off x="0" y="-38100"/>
              <a:ext cx="1547430" cy="59650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68562" y="2734418"/>
            <a:ext cx="7656089" cy="2452404"/>
          </a:xfrm>
          <a:prstGeom prst="rect">
            <a:avLst/>
          </a:prstGeom>
        </p:spPr>
        <p:txBody>
          <a:bodyPr lIns="0" tIns="0" rIns="0" bIns="0" rtlCol="0" anchor="t">
            <a:spAutoFit/>
          </a:bodyPr>
          <a:lstStyle/>
          <a:p>
            <a:pPr algn="ctr">
              <a:lnSpc>
                <a:spcPts val="4939"/>
              </a:lnSpc>
              <a:spcBef>
                <a:spcPct val="0"/>
              </a:spcBef>
            </a:pPr>
            <a:r>
              <a:rPr lang="en-US" sz="3528">
                <a:solidFill>
                  <a:srgbClr val="DAE9FF"/>
                </a:solidFill>
                <a:latin typeface="Lexend Deca"/>
                <a:ea typeface="Lexend Deca"/>
                <a:cs typeface="Lexend Deca"/>
                <a:sym typeface="Lexend Deca"/>
              </a:rPr>
              <a:t>Cleaned missing values and converted categorical data to numeric using mutate and case_when in R</a:t>
            </a:r>
          </a:p>
        </p:txBody>
      </p:sp>
      <p:sp>
        <p:nvSpPr>
          <p:cNvPr id="11" name="TextBox 11"/>
          <p:cNvSpPr txBox="1"/>
          <p:nvPr/>
        </p:nvSpPr>
        <p:spPr>
          <a:xfrm>
            <a:off x="1535771" y="6892366"/>
            <a:ext cx="5521671" cy="1874600"/>
          </a:xfrm>
          <a:prstGeom prst="rect">
            <a:avLst/>
          </a:prstGeom>
        </p:spPr>
        <p:txBody>
          <a:bodyPr lIns="0" tIns="0" rIns="0" bIns="0" rtlCol="0" anchor="t">
            <a:spAutoFit/>
          </a:bodyPr>
          <a:lstStyle/>
          <a:p>
            <a:pPr algn="ctr">
              <a:lnSpc>
                <a:spcPts val="3728"/>
              </a:lnSpc>
              <a:spcBef>
                <a:spcPct val="0"/>
              </a:spcBef>
            </a:pPr>
            <a:r>
              <a:rPr lang="en-US" sz="2663">
                <a:solidFill>
                  <a:srgbClr val="31356E"/>
                </a:solidFill>
                <a:latin typeface="Lexend Deca"/>
                <a:ea typeface="Lexend Deca"/>
                <a:cs typeface="Lexend Deca"/>
                <a:sym typeface="Lexend Deca"/>
              </a:rPr>
              <a:t>Examined correlations between stress levels, work location, productivity, and well-being metrics</a:t>
            </a:r>
          </a:p>
        </p:txBody>
      </p:sp>
      <p:sp>
        <p:nvSpPr>
          <p:cNvPr id="12" name="TextBox 12"/>
          <p:cNvSpPr txBox="1"/>
          <p:nvPr/>
        </p:nvSpPr>
        <p:spPr>
          <a:xfrm>
            <a:off x="2030382" y="6376349"/>
            <a:ext cx="4868219" cy="573167"/>
          </a:xfrm>
          <a:prstGeom prst="rect">
            <a:avLst/>
          </a:prstGeom>
        </p:spPr>
        <p:txBody>
          <a:bodyPr lIns="0" tIns="0" rIns="0" bIns="0" rtlCol="0" anchor="t">
            <a:spAutoFit/>
          </a:bodyPr>
          <a:lstStyle/>
          <a:p>
            <a:pPr algn="ctr">
              <a:lnSpc>
                <a:spcPts val="4252"/>
              </a:lnSpc>
            </a:pPr>
            <a:r>
              <a:rPr lang="en-US" sz="4429" u="sng">
                <a:solidFill>
                  <a:srgbClr val="31356E"/>
                </a:solidFill>
                <a:latin typeface="Futura Display"/>
                <a:ea typeface="Futura Display"/>
                <a:cs typeface="Futura Display"/>
                <a:sym typeface="Futura Display"/>
              </a:rPr>
              <a:t>ANALYTICAL FOCUS: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TextBox 2"/>
          <p:cNvSpPr txBox="1"/>
          <p:nvPr/>
        </p:nvSpPr>
        <p:spPr>
          <a:xfrm>
            <a:off x="4827943" y="4476118"/>
            <a:ext cx="12572941" cy="2535332"/>
          </a:xfrm>
          <a:prstGeom prst="rect">
            <a:avLst/>
          </a:prstGeom>
        </p:spPr>
        <p:txBody>
          <a:bodyPr lIns="0" tIns="0" rIns="0" bIns="0" rtlCol="0" anchor="t">
            <a:spAutoFit/>
          </a:bodyPr>
          <a:lstStyle/>
          <a:p>
            <a:pPr algn="ctr">
              <a:lnSpc>
                <a:spcPts val="9753"/>
              </a:lnSpc>
            </a:pPr>
            <a:r>
              <a:rPr lang="en-US" sz="9201">
                <a:solidFill>
                  <a:srgbClr val="DAE9FF"/>
                </a:solidFill>
                <a:latin typeface="Futura Display"/>
                <a:ea typeface="Futura Display"/>
                <a:cs typeface="Futura Display"/>
                <a:sym typeface="Futura Display"/>
              </a:rPr>
              <a:t>A Visual Representation of Our Findings</a:t>
            </a:r>
          </a:p>
        </p:txBody>
      </p:sp>
      <p:pic>
        <p:nvPicPr>
          <p:cNvPr id="3" name="Picture 3"/>
          <p:cNvPicPr>
            <a:picLocks noChangeAspect="1"/>
          </p:cNvPicPr>
          <p:nvPr/>
        </p:nvPicPr>
        <p:blipFill>
          <a:blip r:embed="rId2"/>
          <a:stretch>
            <a:fillRect/>
          </a:stretch>
        </p:blipFill>
        <p:spPr>
          <a:xfrm>
            <a:off x="-689136" y="2850165"/>
            <a:ext cx="5682463" cy="5682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925735"/>
            <a:ext cx="9246124" cy="11212735"/>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10208072" y="5821332"/>
            <a:ext cx="7719631" cy="3663997"/>
            <a:chOff x="0" y="0"/>
            <a:chExt cx="1738404" cy="825105"/>
          </a:xfrm>
        </p:grpSpPr>
        <p:sp>
          <p:nvSpPr>
            <p:cNvPr id="6" name="Freeform 6"/>
            <p:cNvSpPr/>
            <p:nvPr/>
          </p:nvSpPr>
          <p:spPr>
            <a:xfrm>
              <a:off x="0" y="0"/>
              <a:ext cx="1738405" cy="825105"/>
            </a:xfrm>
            <a:custGeom>
              <a:avLst/>
              <a:gdLst/>
              <a:ahLst/>
              <a:cxnLst/>
              <a:rect l="l" t="t" r="r" b="b"/>
              <a:pathLst>
                <a:path w="1738405" h="825105">
                  <a:moveTo>
                    <a:pt x="51147" y="0"/>
                  </a:moveTo>
                  <a:lnTo>
                    <a:pt x="1687257" y="0"/>
                  </a:lnTo>
                  <a:cubicBezTo>
                    <a:pt x="1715505" y="0"/>
                    <a:pt x="1738405" y="22899"/>
                    <a:pt x="1738405" y="51147"/>
                  </a:cubicBezTo>
                  <a:lnTo>
                    <a:pt x="1738405" y="773958"/>
                  </a:lnTo>
                  <a:cubicBezTo>
                    <a:pt x="1738405" y="802206"/>
                    <a:pt x="1715505" y="825105"/>
                    <a:pt x="1687257" y="825105"/>
                  </a:cubicBezTo>
                  <a:lnTo>
                    <a:pt x="51147" y="825105"/>
                  </a:lnTo>
                  <a:cubicBezTo>
                    <a:pt x="22899" y="825105"/>
                    <a:pt x="0" y="802206"/>
                    <a:pt x="0" y="773958"/>
                  </a:cubicBezTo>
                  <a:lnTo>
                    <a:pt x="0" y="51147"/>
                  </a:lnTo>
                  <a:cubicBezTo>
                    <a:pt x="0" y="22899"/>
                    <a:pt x="22899" y="0"/>
                    <a:pt x="51147" y="0"/>
                  </a:cubicBezTo>
                  <a:close/>
                </a:path>
              </a:pathLst>
            </a:custGeom>
            <a:solidFill>
              <a:srgbClr val="DAE9FF"/>
            </a:solidFill>
          </p:spPr>
          <p:txBody>
            <a:bodyPr/>
            <a:lstStyle/>
            <a:p>
              <a:endParaRPr lang="en-US"/>
            </a:p>
          </p:txBody>
        </p:sp>
        <p:sp>
          <p:nvSpPr>
            <p:cNvPr id="7" name="TextBox 7"/>
            <p:cNvSpPr txBox="1"/>
            <p:nvPr/>
          </p:nvSpPr>
          <p:spPr>
            <a:xfrm>
              <a:off x="0" y="-38100"/>
              <a:ext cx="1738404" cy="8632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91056" y="0"/>
            <a:ext cx="8952944" cy="5046127"/>
          </a:xfrm>
          <a:custGeom>
            <a:avLst/>
            <a:gdLst/>
            <a:ahLst/>
            <a:cxnLst/>
            <a:rect l="l" t="t" r="r" b="b"/>
            <a:pathLst>
              <a:path w="8952944" h="5046127">
                <a:moveTo>
                  <a:pt x="0" y="0"/>
                </a:moveTo>
                <a:lnTo>
                  <a:pt x="8952944" y="0"/>
                </a:lnTo>
                <a:lnTo>
                  <a:pt x="8952944" y="5046127"/>
                </a:lnTo>
                <a:lnTo>
                  <a:pt x="0" y="5046127"/>
                </a:lnTo>
                <a:lnTo>
                  <a:pt x="0" y="0"/>
                </a:lnTo>
                <a:close/>
              </a:path>
            </a:pathLst>
          </a:custGeom>
          <a:blipFill>
            <a:blip r:embed="rId2"/>
            <a:stretch>
              <a:fillRect t="-1119" b="-1119"/>
            </a:stretch>
          </a:blipFill>
        </p:spPr>
        <p:txBody>
          <a:bodyPr/>
          <a:lstStyle/>
          <a:p>
            <a:endParaRPr lang="en-US"/>
          </a:p>
        </p:txBody>
      </p:sp>
      <p:sp>
        <p:nvSpPr>
          <p:cNvPr id="9" name="Freeform 9"/>
          <p:cNvSpPr/>
          <p:nvPr/>
        </p:nvSpPr>
        <p:spPr>
          <a:xfrm>
            <a:off x="191056" y="4680632"/>
            <a:ext cx="8708920" cy="5606368"/>
          </a:xfrm>
          <a:custGeom>
            <a:avLst/>
            <a:gdLst/>
            <a:ahLst/>
            <a:cxnLst/>
            <a:rect l="l" t="t" r="r" b="b"/>
            <a:pathLst>
              <a:path w="8708920" h="5606368">
                <a:moveTo>
                  <a:pt x="0" y="0"/>
                </a:moveTo>
                <a:lnTo>
                  <a:pt x="8708921" y="0"/>
                </a:lnTo>
                <a:lnTo>
                  <a:pt x="8708921" y="5606368"/>
                </a:lnTo>
                <a:lnTo>
                  <a:pt x="0" y="5606368"/>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9691649" y="2846287"/>
            <a:ext cx="8567679" cy="2592850"/>
          </a:xfrm>
          <a:prstGeom prst="rect">
            <a:avLst/>
          </a:prstGeom>
        </p:spPr>
        <p:txBody>
          <a:bodyPr lIns="0" tIns="0" rIns="0" bIns="0" rtlCol="0" anchor="t">
            <a:spAutoFit/>
          </a:bodyPr>
          <a:lstStyle/>
          <a:p>
            <a:pPr algn="ctr">
              <a:lnSpc>
                <a:spcPts val="6691"/>
              </a:lnSpc>
            </a:pPr>
            <a:r>
              <a:rPr lang="en-US" sz="6970">
                <a:solidFill>
                  <a:srgbClr val="DAE9FF"/>
                </a:solidFill>
                <a:latin typeface="Futura Display"/>
                <a:ea typeface="Futura Display"/>
                <a:cs typeface="Futura Display"/>
                <a:sym typeface="Futura Display"/>
              </a:rPr>
              <a:t>GLOBAL STRESS IMPACT AND</a:t>
            </a:r>
          </a:p>
          <a:p>
            <a:pPr algn="ctr">
              <a:lnSpc>
                <a:spcPts val="6691"/>
              </a:lnSpc>
            </a:pPr>
            <a:r>
              <a:rPr lang="en-US" sz="6970">
                <a:solidFill>
                  <a:srgbClr val="DAE9FF"/>
                </a:solidFill>
                <a:latin typeface="Futura Display"/>
                <a:ea typeface="Futura Display"/>
                <a:cs typeface="Futura Display"/>
                <a:sym typeface="Futura Display"/>
              </a:rPr>
              <a:t> MENTAL HEALTH TRENDS</a:t>
            </a:r>
          </a:p>
        </p:txBody>
      </p:sp>
      <p:sp>
        <p:nvSpPr>
          <p:cNvPr id="11" name="TextBox 11"/>
          <p:cNvSpPr txBox="1"/>
          <p:nvPr/>
        </p:nvSpPr>
        <p:spPr>
          <a:xfrm>
            <a:off x="10462788" y="6293072"/>
            <a:ext cx="7025403" cy="2672894"/>
          </a:xfrm>
          <a:prstGeom prst="rect">
            <a:avLst/>
          </a:prstGeom>
        </p:spPr>
        <p:txBody>
          <a:bodyPr lIns="0" tIns="0" rIns="0" bIns="0" rtlCol="0" anchor="t">
            <a:spAutoFit/>
          </a:bodyPr>
          <a:lstStyle/>
          <a:p>
            <a:pPr algn="ctr">
              <a:lnSpc>
                <a:spcPts val="3574"/>
              </a:lnSpc>
              <a:spcBef>
                <a:spcPct val="0"/>
              </a:spcBef>
            </a:pPr>
            <a:r>
              <a:rPr lang="en-US" sz="2553">
                <a:solidFill>
                  <a:srgbClr val="31356E"/>
                </a:solidFill>
                <a:latin typeface="Lexend Deca"/>
                <a:ea typeface="Lexend Deca"/>
                <a:cs typeface="Lexend Deca"/>
                <a:sym typeface="Lexend Deca"/>
              </a:rPr>
              <a:t>Stress levels vary significantly across regions, with high stress dominating in many parts of the world. These stress levels directly influence mental health conditions, as seen in the comparable prevalence of anxiety, burnout, and depression globally</a:t>
            </a:r>
          </a:p>
        </p:txBody>
      </p:sp>
      <p:sp>
        <p:nvSpPr>
          <p:cNvPr id="12" name="TextBox 12"/>
          <p:cNvSpPr txBox="1"/>
          <p:nvPr/>
        </p:nvSpPr>
        <p:spPr>
          <a:xfrm>
            <a:off x="16211882" y="1407376"/>
            <a:ext cx="6211508" cy="904316"/>
          </a:xfrm>
          <a:prstGeom prst="rect">
            <a:avLst/>
          </a:prstGeom>
        </p:spPr>
        <p:txBody>
          <a:bodyPr lIns="0" tIns="0" rIns="0" bIns="0" rtlCol="0" anchor="t">
            <a:spAutoFit/>
          </a:bodyPr>
          <a:lstStyle/>
          <a:p>
            <a:pPr algn="ctr">
              <a:lnSpc>
                <a:spcPts val="6691"/>
              </a:lnSpc>
            </a:pPr>
            <a:r>
              <a:rPr lang="en-US" sz="6970">
                <a:solidFill>
                  <a:srgbClr val="DAE9FF"/>
                </a:solidFill>
                <a:latin typeface="Futura Display"/>
                <a:ea typeface="Futura Display"/>
                <a:cs typeface="Futura Display"/>
                <a:sym typeface="Futura Display"/>
              </a:rPr>
              <a:t>AND</a:t>
            </a:r>
          </a:p>
        </p:txBody>
      </p:sp>
      <p:sp>
        <p:nvSpPr>
          <p:cNvPr id="13" name="Freeform 13"/>
          <p:cNvSpPr/>
          <p:nvPr/>
        </p:nvSpPr>
        <p:spPr>
          <a:xfrm>
            <a:off x="9251799" y="117210"/>
            <a:ext cx="2195396" cy="2194481"/>
          </a:xfrm>
          <a:custGeom>
            <a:avLst/>
            <a:gdLst/>
            <a:ahLst/>
            <a:cxnLst/>
            <a:rect l="l" t="t" r="r" b="b"/>
            <a:pathLst>
              <a:path w="2195396" h="2194481">
                <a:moveTo>
                  <a:pt x="0" y="0"/>
                </a:moveTo>
                <a:lnTo>
                  <a:pt x="2195396" y="0"/>
                </a:lnTo>
                <a:lnTo>
                  <a:pt x="2195396" y="2194482"/>
                </a:lnTo>
                <a:lnTo>
                  <a:pt x="0" y="2194482"/>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777" b="-6777"/>
            </a:stretch>
          </a:blipFill>
        </p:spPr>
        <p:txBody>
          <a:bodyPr/>
          <a:lstStyle/>
          <a:p>
            <a:endParaRPr lang="en-US"/>
          </a:p>
        </p:txBody>
      </p:sp>
      <p:grpSp>
        <p:nvGrpSpPr>
          <p:cNvPr id="3" name="Group 3"/>
          <p:cNvGrpSpPr/>
          <p:nvPr/>
        </p:nvGrpSpPr>
        <p:grpSpPr>
          <a:xfrm>
            <a:off x="0" y="0"/>
            <a:ext cx="817550" cy="817550"/>
            <a:chOff x="0" y="0"/>
            <a:chExt cx="215322" cy="215322"/>
          </a:xfrm>
        </p:grpSpPr>
        <p:sp>
          <p:nvSpPr>
            <p:cNvPr id="4" name="Freeform 4"/>
            <p:cNvSpPr/>
            <p:nvPr/>
          </p:nvSpPr>
          <p:spPr>
            <a:xfrm>
              <a:off x="0" y="0"/>
              <a:ext cx="215322" cy="215322"/>
            </a:xfrm>
            <a:custGeom>
              <a:avLst/>
              <a:gdLst/>
              <a:ahLst/>
              <a:cxnLst/>
              <a:rect l="l" t="t" r="r" b="b"/>
              <a:pathLst>
                <a:path w="215322" h="215322">
                  <a:moveTo>
                    <a:pt x="0" y="0"/>
                  </a:moveTo>
                  <a:lnTo>
                    <a:pt x="215322" y="0"/>
                  </a:lnTo>
                  <a:lnTo>
                    <a:pt x="215322" y="215322"/>
                  </a:lnTo>
                  <a:lnTo>
                    <a:pt x="0" y="215322"/>
                  </a:lnTo>
                  <a:close/>
                </a:path>
              </a:pathLst>
            </a:custGeom>
            <a:solidFill>
              <a:srgbClr val="091E69"/>
            </a:solidFill>
          </p:spPr>
          <p:txBody>
            <a:bodyPr/>
            <a:lstStyle/>
            <a:p>
              <a:endParaRPr lang="en-US"/>
            </a:p>
          </p:txBody>
        </p:sp>
        <p:sp>
          <p:nvSpPr>
            <p:cNvPr id="5" name="TextBox 5"/>
            <p:cNvSpPr txBox="1"/>
            <p:nvPr/>
          </p:nvSpPr>
          <p:spPr>
            <a:xfrm>
              <a:off x="0" y="85725"/>
              <a:ext cx="215322" cy="129597"/>
            </a:xfrm>
            <a:prstGeom prst="rect">
              <a:avLst/>
            </a:prstGeom>
          </p:spPr>
          <p:txBody>
            <a:bodyPr lIns="50800" tIns="50800" rIns="50800" bIns="50800" rtlCol="0" anchor="ctr"/>
            <a:lstStyle/>
            <a:p>
              <a:pPr algn="ctr">
                <a:lnSpc>
                  <a:spcPts val="1620"/>
                </a:lnSpc>
              </a:pPr>
              <a:endParaRPr/>
            </a:p>
          </p:txBody>
        </p:sp>
      </p:grpSp>
      <p:sp>
        <p:nvSpPr>
          <p:cNvPr id="6" name="TextBox 6"/>
          <p:cNvSpPr txBox="1"/>
          <p:nvPr/>
        </p:nvSpPr>
        <p:spPr>
          <a:xfrm>
            <a:off x="1378965" y="4576823"/>
            <a:ext cx="16909035" cy="1304805"/>
          </a:xfrm>
          <a:prstGeom prst="rect">
            <a:avLst/>
          </a:prstGeom>
        </p:spPr>
        <p:txBody>
          <a:bodyPr lIns="0" tIns="0" rIns="0" bIns="0" rtlCol="0" anchor="t">
            <a:spAutoFit/>
          </a:bodyPr>
          <a:lstStyle/>
          <a:p>
            <a:pPr algn="l">
              <a:lnSpc>
                <a:spcPts val="9745"/>
              </a:lnSpc>
            </a:pPr>
            <a:r>
              <a:rPr lang="en-US" sz="9745">
                <a:solidFill>
                  <a:srgbClr val="DAE9FF"/>
                </a:solidFill>
                <a:latin typeface="Futura Display"/>
                <a:ea typeface="Futura Display"/>
                <a:cs typeface="Futura Display"/>
                <a:sym typeface="Futura Display"/>
              </a:rPr>
              <a:t>STRESS LEVELS ACROSS INDUSTRIES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72" y="-620353"/>
            <a:ext cx="6951552" cy="11212735"/>
            <a:chOff x="0" y="0"/>
            <a:chExt cx="1565439" cy="2525026"/>
          </a:xfrm>
        </p:grpSpPr>
        <p:sp>
          <p:nvSpPr>
            <p:cNvPr id="3" name="Freeform 3"/>
            <p:cNvSpPr/>
            <p:nvPr/>
          </p:nvSpPr>
          <p:spPr>
            <a:xfrm>
              <a:off x="0" y="0"/>
              <a:ext cx="1565439" cy="2525026"/>
            </a:xfrm>
            <a:custGeom>
              <a:avLst/>
              <a:gdLst/>
              <a:ahLst/>
              <a:cxnLst/>
              <a:rect l="l" t="t" r="r" b="b"/>
              <a:pathLst>
                <a:path w="1565439" h="2525026">
                  <a:moveTo>
                    <a:pt x="0" y="0"/>
                  </a:moveTo>
                  <a:lnTo>
                    <a:pt x="1565439" y="0"/>
                  </a:lnTo>
                  <a:lnTo>
                    <a:pt x="1565439"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1565439"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338796" y="5772564"/>
            <a:ext cx="6101592" cy="3842641"/>
            <a:chOff x="0" y="0"/>
            <a:chExt cx="1374034" cy="865335"/>
          </a:xfrm>
        </p:grpSpPr>
        <p:sp>
          <p:nvSpPr>
            <p:cNvPr id="6" name="Freeform 6"/>
            <p:cNvSpPr/>
            <p:nvPr/>
          </p:nvSpPr>
          <p:spPr>
            <a:xfrm>
              <a:off x="0" y="0"/>
              <a:ext cx="1374034" cy="865335"/>
            </a:xfrm>
            <a:custGeom>
              <a:avLst/>
              <a:gdLst/>
              <a:ahLst/>
              <a:cxnLst/>
              <a:rect l="l" t="t" r="r" b="b"/>
              <a:pathLst>
                <a:path w="1374034" h="865335">
                  <a:moveTo>
                    <a:pt x="64711" y="0"/>
                  </a:moveTo>
                  <a:lnTo>
                    <a:pt x="1309323" y="0"/>
                  </a:lnTo>
                  <a:cubicBezTo>
                    <a:pt x="1345062" y="0"/>
                    <a:pt x="1374034" y="28972"/>
                    <a:pt x="1374034" y="64711"/>
                  </a:cubicBezTo>
                  <a:lnTo>
                    <a:pt x="1374034" y="800624"/>
                  </a:lnTo>
                  <a:cubicBezTo>
                    <a:pt x="1374034" y="836363"/>
                    <a:pt x="1345062" y="865335"/>
                    <a:pt x="1309323" y="865335"/>
                  </a:cubicBezTo>
                  <a:lnTo>
                    <a:pt x="64711" y="865335"/>
                  </a:lnTo>
                  <a:cubicBezTo>
                    <a:pt x="28972" y="865335"/>
                    <a:pt x="0" y="836363"/>
                    <a:pt x="0" y="800624"/>
                  </a:cubicBezTo>
                  <a:lnTo>
                    <a:pt x="0" y="64711"/>
                  </a:lnTo>
                  <a:cubicBezTo>
                    <a:pt x="0" y="28972"/>
                    <a:pt x="28972" y="0"/>
                    <a:pt x="64711" y="0"/>
                  </a:cubicBezTo>
                  <a:close/>
                </a:path>
              </a:pathLst>
            </a:custGeom>
            <a:solidFill>
              <a:srgbClr val="DAE9FF"/>
            </a:solidFill>
          </p:spPr>
          <p:txBody>
            <a:bodyPr/>
            <a:lstStyle/>
            <a:p>
              <a:endParaRPr lang="en-US"/>
            </a:p>
          </p:txBody>
        </p:sp>
        <p:sp>
          <p:nvSpPr>
            <p:cNvPr id="7" name="TextBox 7"/>
            <p:cNvSpPr txBox="1"/>
            <p:nvPr/>
          </p:nvSpPr>
          <p:spPr>
            <a:xfrm>
              <a:off x="0" y="-38100"/>
              <a:ext cx="1374034" cy="9034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61272" y="0"/>
            <a:ext cx="4404168" cy="2334305"/>
            <a:chOff x="0" y="0"/>
            <a:chExt cx="11980641" cy="6350000"/>
          </a:xfrm>
        </p:grpSpPr>
        <p:sp>
          <p:nvSpPr>
            <p:cNvPr id="9" name="Freeform 9"/>
            <p:cNvSpPr/>
            <p:nvPr/>
          </p:nvSpPr>
          <p:spPr>
            <a:xfrm>
              <a:off x="0" y="0"/>
              <a:ext cx="11980641" cy="6350000"/>
            </a:xfrm>
            <a:custGeom>
              <a:avLst/>
              <a:gdLst/>
              <a:ahLst/>
              <a:cxnLst/>
              <a:rect l="l" t="t" r="r" b="b"/>
              <a:pathLst>
                <a:path w="11980641" h="6350000">
                  <a:moveTo>
                    <a:pt x="9242209" y="6350000"/>
                  </a:moveTo>
                  <a:lnTo>
                    <a:pt x="2738432" y="6350000"/>
                  </a:lnTo>
                  <a:cubicBezTo>
                    <a:pt x="1225448" y="6350000"/>
                    <a:pt x="0" y="5895340"/>
                    <a:pt x="0" y="5334000"/>
                  </a:cubicBezTo>
                  <a:lnTo>
                    <a:pt x="0" y="1016000"/>
                  </a:lnTo>
                  <a:cubicBezTo>
                    <a:pt x="0" y="454660"/>
                    <a:pt x="1225448" y="0"/>
                    <a:pt x="2738432" y="0"/>
                  </a:cubicBezTo>
                  <a:lnTo>
                    <a:pt x="9242209" y="0"/>
                  </a:lnTo>
                  <a:cubicBezTo>
                    <a:pt x="10755193" y="0"/>
                    <a:pt x="11980641" y="454660"/>
                    <a:pt x="11980641" y="1016000"/>
                  </a:cubicBezTo>
                  <a:lnTo>
                    <a:pt x="11980641" y="5334000"/>
                  </a:lnTo>
                  <a:cubicBezTo>
                    <a:pt x="11980641" y="5895340"/>
                    <a:pt x="10755193" y="6350000"/>
                    <a:pt x="9242209" y="6350000"/>
                  </a:cubicBezTo>
                  <a:close/>
                </a:path>
              </a:pathLst>
            </a:custGeom>
            <a:blipFill>
              <a:blip r:embed="rId2"/>
              <a:stretch>
                <a:fillRect l="-5742" r="-5742"/>
              </a:stretch>
            </a:blipFill>
          </p:spPr>
          <p:txBody>
            <a:bodyPr/>
            <a:lstStyle/>
            <a:p>
              <a:endParaRPr lang="en-US"/>
            </a:p>
          </p:txBody>
        </p:sp>
      </p:grpSp>
      <p:sp>
        <p:nvSpPr>
          <p:cNvPr id="10" name="Freeform 10"/>
          <p:cNvSpPr/>
          <p:nvPr/>
        </p:nvSpPr>
        <p:spPr>
          <a:xfrm>
            <a:off x="11942166" y="107799"/>
            <a:ext cx="7263699" cy="4482740"/>
          </a:xfrm>
          <a:custGeom>
            <a:avLst/>
            <a:gdLst/>
            <a:ahLst/>
            <a:cxnLst/>
            <a:rect l="l" t="t" r="r" b="b"/>
            <a:pathLst>
              <a:path w="7263699" h="4482740">
                <a:moveTo>
                  <a:pt x="0" y="0"/>
                </a:moveTo>
                <a:lnTo>
                  <a:pt x="7263699" y="0"/>
                </a:lnTo>
                <a:lnTo>
                  <a:pt x="7263699" y="4482740"/>
                </a:lnTo>
                <a:lnTo>
                  <a:pt x="0" y="4482740"/>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8827" y="3930460"/>
            <a:ext cx="6796837" cy="1213040"/>
          </a:xfrm>
          <a:prstGeom prst="rect">
            <a:avLst/>
          </a:prstGeom>
        </p:spPr>
        <p:txBody>
          <a:bodyPr lIns="0" tIns="0" rIns="0" bIns="0" rtlCol="0" anchor="t">
            <a:spAutoFit/>
          </a:bodyPr>
          <a:lstStyle/>
          <a:p>
            <a:pPr algn="ctr">
              <a:lnSpc>
                <a:spcPts val="4605"/>
              </a:lnSpc>
            </a:pPr>
            <a:r>
              <a:rPr lang="en-US" sz="4797">
                <a:solidFill>
                  <a:srgbClr val="DAE9FF"/>
                </a:solidFill>
                <a:latin typeface="Futura Display"/>
                <a:ea typeface="Futura Display"/>
                <a:cs typeface="Futura Display"/>
                <a:sym typeface="Futura Display"/>
              </a:rPr>
              <a:t>WORK LOCATION AND GENDER INFLUENCE ON STRESS LEVELS</a:t>
            </a:r>
          </a:p>
        </p:txBody>
      </p:sp>
      <p:sp>
        <p:nvSpPr>
          <p:cNvPr id="12" name="Freeform 12"/>
          <p:cNvSpPr/>
          <p:nvPr/>
        </p:nvSpPr>
        <p:spPr>
          <a:xfrm>
            <a:off x="6590280" y="0"/>
            <a:ext cx="6514935" cy="4072119"/>
          </a:xfrm>
          <a:custGeom>
            <a:avLst/>
            <a:gdLst/>
            <a:ahLst/>
            <a:cxnLst/>
            <a:rect l="l" t="t" r="r" b="b"/>
            <a:pathLst>
              <a:path w="6514935" h="4072119">
                <a:moveTo>
                  <a:pt x="0" y="0"/>
                </a:moveTo>
                <a:lnTo>
                  <a:pt x="6514935" y="0"/>
                </a:lnTo>
                <a:lnTo>
                  <a:pt x="6514935" y="4072119"/>
                </a:lnTo>
                <a:lnTo>
                  <a:pt x="0" y="4072119"/>
                </a:lnTo>
                <a:lnTo>
                  <a:pt x="0" y="0"/>
                </a:lnTo>
                <a:close/>
              </a:path>
            </a:pathLst>
          </a:custGeom>
          <a:blipFill>
            <a:blip r:embed="rId4"/>
            <a:stretch>
              <a:fillRect t="-496" b="-496"/>
            </a:stretch>
          </a:blipFill>
        </p:spPr>
        <p:txBody>
          <a:bodyPr/>
          <a:lstStyle/>
          <a:p>
            <a:endParaRPr lang="en-US"/>
          </a:p>
        </p:txBody>
      </p:sp>
      <p:sp>
        <p:nvSpPr>
          <p:cNvPr id="13" name="Freeform 13"/>
          <p:cNvSpPr/>
          <p:nvPr/>
        </p:nvSpPr>
        <p:spPr>
          <a:xfrm>
            <a:off x="8194096" y="4176005"/>
            <a:ext cx="9708943" cy="5995272"/>
          </a:xfrm>
          <a:custGeom>
            <a:avLst/>
            <a:gdLst/>
            <a:ahLst/>
            <a:cxnLst/>
            <a:rect l="l" t="t" r="r" b="b"/>
            <a:pathLst>
              <a:path w="9708943" h="5995272">
                <a:moveTo>
                  <a:pt x="0" y="0"/>
                </a:moveTo>
                <a:lnTo>
                  <a:pt x="9708943" y="0"/>
                </a:lnTo>
                <a:lnTo>
                  <a:pt x="9708943" y="5995272"/>
                </a:lnTo>
                <a:lnTo>
                  <a:pt x="0" y="5995272"/>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479863" y="5874902"/>
            <a:ext cx="5819457" cy="3590341"/>
          </a:xfrm>
          <a:prstGeom prst="rect">
            <a:avLst/>
          </a:prstGeom>
        </p:spPr>
        <p:txBody>
          <a:bodyPr lIns="0" tIns="0" rIns="0" bIns="0" rtlCol="0" anchor="t">
            <a:spAutoFit/>
          </a:bodyPr>
          <a:lstStyle/>
          <a:p>
            <a:pPr algn="ctr">
              <a:lnSpc>
                <a:spcPts val="3182"/>
              </a:lnSpc>
              <a:spcBef>
                <a:spcPct val="0"/>
              </a:spcBef>
            </a:pPr>
            <a:r>
              <a:rPr lang="en-US" sz="2272">
                <a:solidFill>
                  <a:srgbClr val="31356E"/>
                </a:solidFill>
                <a:latin typeface="Lexend Deca"/>
                <a:ea typeface="Lexend Deca"/>
                <a:cs typeface="Lexend Deca"/>
                <a:sym typeface="Lexend Deca"/>
              </a:rPr>
              <a:t>Work location plays a critical role in stress levels, with remote and hybrid workers reporting slightly higher stress than onsite workers. Additionally, gender disparities in high-stress levels are observed across different work arrangements, highlighting the nuanced interplay of work environments and demographics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925735"/>
            <a:ext cx="9246124" cy="11212735"/>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US"/>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067025" y="6075425"/>
            <a:ext cx="7400074" cy="3182875"/>
            <a:chOff x="0" y="0"/>
            <a:chExt cx="1666443" cy="716760"/>
          </a:xfrm>
        </p:grpSpPr>
        <p:sp>
          <p:nvSpPr>
            <p:cNvPr id="6" name="Freeform 6"/>
            <p:cNvSpPr/>
            <p:nvPr/>
          </p:nvSpPr>
          <p:spPr>
            <a:xfrm>
              <a:off x="0" y="0"/>
              <a:ext cx="1666443" cy="716760"/>
            </a:xfrm>
            <a:custGeom>
              <a:avLst/>
              <a:gdLst/>
              <a:ahLst/>
              <a:cxnLst/>
              <a:rect l="l" t="t" r="r" b="b"/>
              <a:pathLst>
                <a:path w="1666443" h="716760">
                  <a:moveTo>
                    <a:pt x="53356" y="0"/>
                  </a:moveTo>
                  <a:lnTo>
                    <a:pt x="1613087" y="0"/>
                  </a:lnTo>
                  <a:cubicBezTo>
                    <a:pt x="1642554" y="0"/>
                    <a:pt x="1666443" y="23888"/>
                    <a:pt x="1666443" y="53356"/>
                  </a:cubicBezTo>
                  <a:lnTo>
                    <a:pt x="1666443" y="663404"/>
                  </a:lnTo>
                  <a:cubicBezTo>
                    <a:pt x="1666443" y="677555"/>
                    <a:pt x="1660821" y="691126"/>
                    <a:pt x="1650815" y="701133"/>
                  </a:cubicBezTo>
                  <a:cubicBezTo>
                    <a:pt x="1640809" y="711139"/>
                    <a:pt x="1627238" y="716760"/>
                    <a:pt x="1613087" y="716760"/>
                  </a:cubicBezTo>
                  <a:lnTo>
                    <a:pt x="53356" y="716760"/>
                  </a:lnTo>
                  <a:cubicBezTo>
                    <a:pt x="23888" y="716760"/>
                    <a:pt x="0" y="692872"/>
                    <a:pt x="0" y="663404"/>
                  </a:cubicBezTo>
                  <a:lnTo>
                    <a:pt x="0" y="53356"/>
                  </a:lnTo>
                  <a:cubicBezTo>
                    <a:pt x="0" y="23888"/>
                    <a:pt x="23888" y="0"/>
                    <a:pt x="53356" y="0"/>
                  </a:cubicBezTo>
                  <a:close/>
                </a:path>
              </a:pathLst>
            </a:custGeom>
            <a:solidFill>
              <a:srgbClr val="DAE9FF"/>
            </a:solidFill>
          </p:spPr>
          <p:txBody>
            <a:bodyPr/>
            <a:lstStyle/>
            <a:p>
              <a:endParaRPr lang="en-US"/>
            </a:p>
          </p:txBody>
        </p:sp>
        <p:sp>
          <p:nvSpPr>
            <p:cNvPr id="7" name="TextBox 7"/>
            <p:cNvSpPr txBox="1"/>
            <p:nvPr/>
          </p:nvSpPr>
          <p:spPr>
            <a:xfrm>
              <a:off x="0" y="-38100"/>
              <a:ext cx="1666443" cy="75486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0" y="0"/>
            <a:ext cx="9144000" cy="5246370"/>
          </a:xfrm>
          <a:custGeom>
            <a:avLst/>
            <a:gdLst/>
            <a:ahLst/>
            <a:cxnLst/>
            <a:rect l="l" t="t" r="r" b="b"/>
            <a:pathLst>
              <a:path w="9144000" h="5246370">
                <a:moveTo>
                  <a:pt x="0" y="0"/>
                </a:moveTo>
                <a:lnTo>
                  <a:pt x="9144000" y="0"/>
                </a:lnTo>
                <a:lnTo>
                  <a:pt x="9144000" y="5246370"/>
                </a:lnTo>
                <a:lnTo>
                  <a:pt x="0" y="5246370"/>
                </a:lnTo>
                <a:lnTo>
                  <a:pt x="0" y="0"/>
                </a:lnTo>
                <a:close/>
              </a:path>
            </a:pathLst>
          </a:custGeom>
          <a:blipFill>
            <a:blip r:embed="rId2"/>
            <a:stretch>
              <a:fillRect/>
            </a:stretch>
          </a:blipFill>
        </p:spPr>
        <p:txBody>
          <a:bodyPr/>
          <a:lstStyle/>
          <a:p>
            <a:endParaRPr lang="en-US"/>
          </a:p>
        </p:txBody>
      </p:sp>
      <p:sp>
        <p:nvSpPr>
          <p:cNvPr id="9" name="Freeform 9"/>
          <p:cNvSpPr/>
          <p:nvPr/>
        </p:nvSpPr>
        <p:spPr>
          <a:xfrm>
            <a:off x="0" y="5246370"/>
            <a:ext cx="9144000" cy="5589269"/>
          </a:xfrm>
          <a:custGeom>
            <a:avLst/>
            <a:gdLst/>
            <a:ahLst/>
            <a:cxnLst/>
            <a:rect l="l" t="t" r="r" b="b"/>
            <a:pathLst>
              <a:path w="9144000" h="5589269">
                <a:moveTo>
                  <a:pt x="0" y="0"/>
                </a:moveTo>
                <a:lnTo>
                  <a:pt x="9144000" y="0"/>
                </a:lnTo>
                <a:lnTo>
                  <a:pt x="9144000" y="5589269"/>
                </a:lnTo>
                <a:lnTo>
                  <a:pt x="0" y="5589269"/>
                </a:lnTo>
                <a:lnTo>
                  <a:pt x="0" y="0"/>
                </a:lnTo>
                <a:close/>
              </a:path>
            </a:pathLst>
          </a:custGeom>
          <a:blipFill>
            <a:blip r:embed="rId3"/>
            <a:stretch>
              <a:fillRect t="-482" b="-482"/>
            </a:stretch>
          </a:blipFill>
        </p:spPr>
        <p:txBody>
          <a:bodyPr/>
          <a:lstStyle/>
          <a:p>
            <a:endParaRPr lang="en-US"/>
          </a:p>
        </p:txBody>
      </p:sp>
      <p:sp>
        <p:nvSpPr>
          <p:cNvPr id="10" name="TextBox 10"/>
          <p:cNvSpPr txBox="1"/>
          <p:nvPr/>
        </p:nvSpPr>
        <p:spPr>
          <a:xfrm>
            <a:off x="9020325" y="3382797"/>
            <a:ext cx="9493475" cy="2114898"/>
          </a:xfrm>
          <a:prstGeom prst="rect">
            <a:avLst/>
          </a:prstGeom>
        </p:spPr>
        <p:txBody>
          <a:bodyPr lIns="0" tIns="0" rIns="0" bIns="0" rtlCol="0" anchor="t">
            <a:spAutoFit/>
          </a:bodyPr>
          <a:lstStyle/>
          <a:p>
            <a:pPr algn="ctr">
              <a:lnSpc>
                <a:spcPts val="5456"/>
              </a:lnSpc>
            </a:pPr>
            <a:r>
              <a:rPr lang="en-US" sz="5684">
                <a:solidFill>
                  <a:srgbClr val="DAE9FF"/>
                </a:solidFill>
                <a:latin typeface="Futura Display"/>
                <a:ea typeface="Futura Display"/>
                <a:cs typeface="Futura Display"/>
                <a:sym typeface="Futura Display"/>
              </a:rPr>
              <a:t>STRESS AND WORK PATTERNS </a:t>
            </a:r>
          </a:p>
          <a:p>
            <a:pPr algn="ctr">
              <a:lnSpc>
                <a:spcPts val="5456"/>
              </a:lnSpc>
            </a:pPr>
            <a:r>
              <a:rPr lang="en-US" sz="5684">
                <a:solidFill>
                  <a:srgbClr val="DAE9FF"/>
                </a:solidFill>
                <a:latin typeface="Futura Display"/>
                <a:ea typeface="Futura Display"/>
                <a:cs typeface="Futura Display"/>
                <a:sym typeface="Futura Display"/>
              </a:rPr>
              <a:t>ACROSS INDUSTRIES AND </a:t>
            </a:r>
          </a:p>
          <a:p>
            <a:pPr algn="ctr">
              <a:lnSpc>
                <a:spcPts val="5456"/>
              </a:lnSpc>
            </a:pPr>
            <a:r>
              <a:rPr lang="en-US" sz="5684">
                <a:solidFill>
                  <a:srgbClr val="DAE9FF"/>
                </a:solidFill>
                <a:latin typeface="Futura Display"/>
                <a:ea typeface="Futura Display"/>
                <a:cs typeface="Futura Display"/>
                <a:sym typeface="Futura Display"/>
              </a:rPr>
              <a:t>JOB ROLES</a:t>
            </a:r>
          </a:p>
        </p:txBody>
      </p:sp>
      <p:sp>
        <p:nvSpPr>
          <p:cNvPr id="11" name="TextBox 11"/>
          <p:cNvSpPr txBox="1"/>
          <p:nvPr/>
        </p:nvSpPr>
        <p:spPr>
          <a:xfrm>
            <a:off x="10410532" y="6449804"/>
            <a:ext cx="6713061" cy="2390267"/>
          </a:xfrm>
          <a:prstGeom prst="rect">
            <a:avLst/>
          </a:prstGeom>
        </p:spPr>
        <p:txBody>
          <a:bodyPr lIns="0" tIns="0" rIns="0" bIns="0" rtlCol="0" anchor="t">
            <a:spAutoFit/>
          </a:bodyPr>
          <a:lstStyle/>
          <a:p>
            <a:pPr algn="ctr">
              <a:lnSpc>
                <a:spcPts val="3177"/>
              </a:lnSpc>
              <a:spcBef>
                <a:spcPct val="0"/>
              </a:spcBef>
            </a:pPr>
            <a:r>
              <a:rPr lang="en-US" sz="2269">
                <a:solidFill>
                  <a:srgbClr val="31356E"/>
                </a:solidFill>
                <a:latin typeface="Lexend Deca"/>
                <a:ea typeface="Lexend Deca"/>
                <a:cs typeface="Lexend Deca"/>
                <a:sym typeface="Lexend Deca"/>
              </a:rPr>
              <a:t>Stress levels vary significantly across industries and job roles, with Education and Project Management showing higher average stress. Work pattern efficiency also differs based on job roles and work locations, revealing the impact of stress on workplace productivity</a:t>
            </a:r>
          </a:p>
        </p:txBody>
      </p:sp>
      <p:grpSp>
        <p:nvGrpSpPr>
          <p:cNvPr id="12" name="Group 12"/>
          <p:cNvGrpSpPr/>
          <p:nvPr/>
        </p:nvGrpSpPr>
        <p:grpSpPr>
          <a:xfrm>
            <a:off x="12406940" y="173279"/>
            <a:ext cx="2360615" cy="2746897"/>
            <a:chOff x="0" y="0"/>
            <a:chExt cx="698500" cy="812800"/>
          </a:xfrm>
        </p:grpSpPr>
        <p:sp>
          <p:nvSpPr>
            <p:cNvPr id="13" name="Freeform 13"/>
            <p:cNvSpPr/>
            <p:nvPr/>
          </p:nvSpPr>
          <p:spPr>
            <a:xfrm flipH="1">
              <a:off x="0" y="22731"/>
              <a:ext cx="698500" cy="767339"/>
            </a:xfrm>
            <a:custGeom>
              <a:avLst/>
              <a:gdLst/>
              <a:ahLst/>
              <a:cxnLst/>
              <a:rect l="l" t="t" r="r" b="b"/>
              <a:pathLst>
                <a:path w="698500" h="767339">
                  <a:moveTo>
                    <a:pt x="246934" y="36798"/>
                  </a:moveTo>
                  <a:lnTo>
                    <a:pt x="102316" y="120940"/>
                  </a:lnTo>
                  <a:cubicBezTo>
                    <a:pt x="38970" y="157796"/>
                    <a:pt x="0" y="225555"/>
                    <a:pt x="0" y="298843"/>
                  </a:cubicBezTo>
                  <a:lnTo>
                    <a:pt x="0" y="468495"/>
                  </a:lnTo>
                  <a:cubicBezTo>
                    <a:pt x="0" y="541783"/>
                    <a:pt x="38970" y="609542"/>
                    <a:pt x="102316" y="646398"/>
                  </a:cubicBezTo>
                  <a:lnTo>
                    <a:pt x="246934" y="730540"/>
                  </a:lnTo>
                  <a:cubicBezTo>
                    <a:pt x="310182" y="767338"/>
                    <a:pt x="388318" y="767338"/>
                    <a:pt x="451566" y="730540"/>
                  </a:cubicBezTo>
                  <a:lnTo>
                    <a:pt x="596184" y="646398"/>
                  </a:lnTo>
                  <a:cubicBezTo>
                    <a:pt x="659530" y="609542"/>
                    <a:pt x="698500" y="541783"/>
                    <a:pt x="698500" y="468495"/>
                  </a:cubicBezTo>
                  <a:lnTo>
                    <a:pt x="698500" y="298843"/>
                  </a:lnTo>
                  <a:cubicBezTo>
                    <a:pt x="698500" y="225555"/>
                    <a:pt x="659530" y="157796"/>
                    <a:pt x="596184" y="120940"/>
                  </a:cubicBezTo>
                  <a:lnTo>
                    <a:pt x="451566" y="36798"/>
                  </a:lnTo>
                  <a:cubicBezTo>
                    <a:pt x="388318" y="0"/>
                    <a:pt x="310182" y="0"/>
                    <a:pt x="246934" y="36798"/>
                  </a:cubicBezTo>
                  <a:close/>
                </a:path>
              </a:pathLst>
            </a:custGeom>
            <a:blipFill>
              <a:blip r:embed="rId4"/>
              <a:stretch>
                <a:fillRect l="-22265" t="-4263" r="-52061" b="-4263"/>
              </a:stretch>
            </a:blipFill>
            <a:ln w="142875" cap="rnd">
              <a:solidFill>
                <a:srgbClr val="FFFFFF"/>
              </a:solidFill>
              <a:prstDash val="solid"/>
              <a:round/>
            </a:ln>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bc10e052-b01c-4849-9967-ee7ec74fc9d8}" enabled="0" method="" siteId="{bc10e052-b01c-4849-9967-ee7ec74fc9d8}" removed="1"/>
</clbl:labelList>
</file>

<file path=docProps/app.xml><?xml version="1.0" encoding="utf-8"?>
<Properties xmlns="http://schemas.openxmlformats.org/officeDocument/2006/extended-properties" xmlns:vt="http://schemas.openxmlformats.org/officeDocument/2006/docPropsVTypes">
  <TotalTime>0</TotalTime>
  <Words>506</Words>
  <Application>Microsoft Office PowerPoint</Application>
  <PresentationFormat>Custom</PresentationFormat>
  <Paragraphs>77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Futura Display</vt:lpstr>
      <vt:lpstr>Archivo Black</vt:lpstr>
      <vt:lpstr>Arial</vt:lpstr>
      <vt:lpstr>Lexend Deca</vt:lpstr>
      <vt:lpstr>Lazydog</vt:lpstr>
      <vt:lpstr>Calibri</vt:lpstr>
      <vt:lpstr>League Spartan</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REPRESENTING DATA</dc:title>
  <dc:creator>Neelapu T</dc:creator>
  <cp:lastModifiedBy>Tejaswi Neelapu</cp:lastModifiedBy>
  <cp:revision>1</cp:revision>
  <dcterms:created xsi:type="dcterms:W3CDTF">2006-08-16T00:00:00Z</dcterms:created>
  <dcterms:modified xsi:type="dcterms:W3CDTF">2025-04-12T22:41:51Z</dcterms:modified>
  <dc:identifier>DAGZCqyBNyY</dc:identifier>
</cp:coreProperties>
</file>